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1" r:id="rId3"/>
    <p:sldId id="264" r:id="rId4"/>
    <p:sldId id="268" r:id="rId5"/>
    <p:sldId id="269" r:id="rId6"/>
    <p:sldId id="257" r:id="rId7"/>
    <p:sldId id="263" r:id="rId8"/>
    <p:sldId id="260" r:id="rId9"/>
    <p:sldId id="25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41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2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1742-C6F5-454B-91F1-AE3DDD97322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2C8F5-F912-46D0-9AC2-5AFB92904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58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1742-C6F5-454B-91F1-AE3DDD97322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2C8F5-F912-46D0-9AC2-5AFB92904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930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1742-C6F5-454B-91F1-AE3DDD97322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2C8F5-F912-46D0-9AC2-5AFB92904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574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1742-C6F5-454B-91F1-AE3DDD97322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2C8F5-F912-46D0-9AC2-5AFB92904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55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1742-C6F5-454B-91F1-AE3DDD97322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2C8F5-F912-46D0-9AC2-5AFB92904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2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1742-C6F5-454B-91F1-AE3DDD97322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2C8F5-F912-46D0-9AC2-5AFB92904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484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1742-C6F5-454B-91F1-AE3DDD97322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2C8F5-F912-46D0-9AC2-5AFB92904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9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1742-C6F5-454B-91F1-AE3DDD97322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2C8F5-F912-46D0-9AC2-5AFB92904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11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1742-C6F5-454B-91F1-AE3DDD97322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2C8F5-F912-46D0-9AC2-5AFB92904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86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1742-C6F5-454B-91F1-AE3DDD97322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2C8F5-F912-46D0-9AC2-5AFB92904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01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1742-C6F5-454B-91F1-AE3DDD97322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2C8F5-F912-46D0-9AC2-5AFB92904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783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31742-C6F5-454B-91F1-AE3DDD97322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2C8F5-F912-46D0-9AC2-5AFB92904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53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kolo.lv/mod/assign/view.php?id=15354573" TargetMode="External"/><Relationship Id="rId2" Type="http://schemas.openxmlformats.org/officeDocument/2006/relationships/hyperlink" Target="https://skolo.lv/mod/assign/view.php?id=1535455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aconis.zvaigzne.lv/product-a/37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>
                <a:latin typeface="Times New Roman" panose="02020603050405020304" pitchFamily="18" charset="0"/>
                <a:ea typeface="Calibri" panose="020F0502020204030204" pitchFamily="34" charset="0"/>
              </a:rPr>
              <a:t>Radoši uzdevumi valodas apguvē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522" y="1690688"/>
            <a:ext cx="7756769" cy="209977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lv-LV" sz="4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Radoša uzdevuma izstrādes darba gaita </a:t>
            </a:r>
          </a:p>
          <a:p>
            <a:pPr marL="0" indent="0">
              <a:buNone/>
            </a:pPr>
            <a:r>
              <a:rPr lang="lv-LV" sz="4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Gala rezultāts</a:t>
            </a:r>
          </a:p>
          <a:p>
            <a:pPr marL="0" indent="0">
              <a:buNone/>
            </a:pPr>
            <a:r>
              <a:rPr lang="lv-LV" sz="46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Vērtēšana</a:t>
            </a:r>
            <a:endParaRPr lang="lv-LV" sz="4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v-LV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70B4DA-1424-96F1-6A85-A1BB1747E209}"/>
              </a:ext>
            </a:extLst>
          </p:cNvPr>
          <p:cNvSpPr txBox="1"/>
          <p:nvPr/>
        </p:nvSpPr>
        <p:spPr>
          <a:xfrm>
            <a:off x="6846278" y="4743938"/>
            <a:ext cx="48299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Madonas Valsts ģimnāzija</a:t>
            </a:r>
          </a:p>
          <a:p>
            <a:pPr algn="r"/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krievu valodas skolotāja</a:t>
            </a:r>
          </a:p>
          <a:p>
            <a:pPr algn="r"/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Diāna </a:t>
            </a:r>
            <a:r>
              <a:rPr lang="lv-LV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Vaidote</a:t>
            </a:r>
            <a:endParaRPr lang="lv-LV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546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Informācijas avoti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https://skolo.lv/mod/assign/view.php?id=15354552</a:t>
            </a:r>
            <a:endParaRPr lang="lv-LV" dirty="0"/>
          </a:p>
          <a:p>
            <a:r>
              <a:rPr lang="lv-LV" dirty="0"/>
              <a:t> </a:t>
            </a:r>
            <a:r>
              <a:rPr lang="lv-LV" dirty="0">
                <a:hlinkClick r:id="rId3"/>
              </a:rPr>
              <a:t>https://skolo.lv/mod/assign/view.php?id=15354573</a:t>
            </a:r>
            <a:endParaRPr lang="lv-LV" dirty="0"/>
          </a:p>
          <a:p>
            <a:r>
              <a:rPr lang="en-US" dirty="0">
                <a:hlinkClick r:id="rId4"/>
              </a:rPr>
              <a:t>https://maconis.zvaigzne.lv/product-a/378</a:t>
            </a:r>
            <a:r>
              <a:rPr lang="lv-LV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728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076D1E5-A8B8-D92E-0D4B-CEFD5D76B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lv-LV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Gramatika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89781B7D-9684-1C91-B465-7B3AA2EAB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Повелительное наклонение – делай! сделай!</a:t>
            </a:r>
          </a:p>
          <a:p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Инструменталь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чем?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Локатив – в чём? где?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Сколько? Чего?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4067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34" y="311732"/>
            <a:ext cx="11504874" cy="615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204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084581"/>
              </p:ext>
            </p:extLst>
          </p:nvPr>
        </p:nvGraphicFramePr>
        <p:xfrm>
          <a:off x="451555" y="2393244"/>
          <a:ext cx="11096978" cy="3587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4122">
                  <a:extLst>
                    <a:ext uri="{9D8B030D-6E8A-4147-A177-3AD203B41FA5}">
                      <a16:colId xmlns:a16="http://schemas.microsoft.com/office/drawing/2014/main" val="3589438129"/>
                    </a:ext>
                  </a:extLst>
                </a:gridCol>
                <a:gridCol w="2158060">
                  <a:extLst>
                    <a:ext uri="{9D8B030D-6E8A-4147-A177-3AD203B41FA5}">
                      <a16:colId xmlns:a16="http://schemas.microsoft.com/office/drawing/2014/main" val="3993409391"/>
                    </a:ext>
                  </a:extLst>
                </a:gridCol>
                <a:gridCol w="2248927">
                  <a:extLst>
                    <a:ext uri="{9D8B030D-6E8A-4147-A177-3AD203B41FA5}">
                      <a16:colId xmlns:a16="http://schemas.microsoft.com/office/drawing/2014/main" val="2896061397"/>
                    </a:ext>
                  </a:extLst>
                </a:gridCol>
                <a:gridCol w="1885464">
                  <a:extLst>
                    <a:ext uri="{9D8B030D-6E8A-4147-A177-3AD203B41FA5}">
                      <a16:colId xmlns:a16="http://schemas.microsoft.com/office/drawing/2014/main" val="2006141766"/>
                    </a:ext>
                  </a:extLst>
                </a:gridCol>
                <a:gridCol w="2010405">
                  <a:extLst>
                    <a:ext uri="{9D8B030D-6E8A-4147-A177-3AD203B41FA5}">
                      <a16:colId xmlns:a16="http://schemas.microsoft.com/office/drawing/2014/main" val="2170319523"/>
                    </a:ext>
                  </a:extLst>
                </a:gridCol>
              </a:tblGrid>
              <a:tr h="4411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85470" marR="579120" algn="ctr">
                        <a:lnSpc>
                          <a:spcPct val="107000"/>
                        </a:lnSpc>
                        <a:spcBef>
                          <a:spcPts val="1115"/>
                        </a:spcBef>
                        <a:spcAft>
                          <a:spcPts val="0"/>
                        </a:spcAft>
                      </a:pPr>
                      <a:r>
                        <a:rPr lang="ru-RU" sz="2000" b="1" spc="-20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ru-RU" sz="20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2000" b="1" spc="-460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й</a:t>
                      </a:r>
                      <a:r>
                        <a:rPr lang="ru-RU" sz="2000" b="1" spc="-460" baseline="0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spc="-5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20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твие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62560" marR="154305" algn="ctr">
                        <a:lnSpc>
                          <a:spcPct val="97000"/>
                        </a:lnSpc>
                        <a:spcBef>
                          <a:spcPts val="99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Что делать (процесс)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59385" marR="15430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НСВ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62560" marR="154305" algn="ctr">
                        <a:lnSpc>
                          <a:spcPct val="97000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Что сделать СВ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62560" marR="154305" algn="ctr">
                        <a:lnSpc>
                          <a:spcPct val="9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spc="-20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(результат, </a:t>
                      </a:r>
                      <a:r>
                        <a:rPr lang="ru-RU" sz="20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одно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62560" marR="153670" algn="ctr">
                        <a:lnSpc>
                          <a:spcPct val="9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spc="-20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ru-RU" sz="20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2000" b="1" spc="-460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2000" b="1" spc="90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ˇ</a:t>
                      </a:r>
                      <a:r>
                        <a:rPr lang="ru-RU" sz="2000" b="1" spc="-5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20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твие) приставка</a:t>
                      </a:r>
                      <a:r>
                        <a:rPr lang="ru-RU" sz="2000" b="1" spc="-50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spc="-80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ru-RU" sz="20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НСВ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162560" indent="-635" algn="ctr">
                        <a:lnSpc>
                          <a:spcPct val="96000"/>
                        </a:lnSpc>
                        <a:spcBef>
                          <a:spcPts val="955"/>
                        </a:spcBef>
                        <a:spcAft>
                          <a:spcPts val="0"/>
                        </a:spcAft>
                      </a:pPr>
                      <a:r>
                        <a:rPr lang="ru-RU" sz="2000" b="1" spc="-20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</a:t>
                      </a:r>
                      <a:r>
                        <a:rPr lang="ru-RU" sz="20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ла</a:t>
                      </a:r>
                      <a:r>
                        <a:rPr lang="ru-RU" sz="2000" b="1" spc="-460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2000" b="1" spc="90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ˇ</a:t>
                      </a:r>
                      <a:r>
                        <a:rPr lang="ru-RU" sz="20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!/ </a:t>
                      </a:r>
                      <a:r>
                        <a:rPr lang="ru-RU" sz="2000" b="1" spc="-10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2000" b="1" spc="-20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</a:t>
                      </a:r>
                      <a:r>
                        <a:rPr lang="ru-RU" sz="20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ла</a:t>
                      </a:r>
                      <a:r>
                        <a:rPr lang="ru-RU" sz="2000" b="1" spc="-460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2000" b="1" spc="90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ˇ</a:t>
                      </a:r>
                      <a:r>
                        <a:rPr lang="ru-RU" sz="20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! (императив ) НСВ и СВ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12395" marR="116205" algn="just">
                        <a:lnSpc>
                          <a:spcPct val="9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Чем? </a:t>
                      </a:r>
                      <a:r>
                        <a:rPr lang="ru-RU" sz="2000" b="1" spc="-25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20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чём? Как? Где?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768220"/>
                  </a:ext>
                </a:extLst>
              </a:tr>
              <a:tr h="2879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509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чистить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по+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чистить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0383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почисти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21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ножом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505140"/>
                  </a:ext>
                </a:extLst>
              </a:tr>
              <a:tr h="993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509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509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509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5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__________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0383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0383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режь/</a:t>
                      </a:r>
                      <a:r>
                        <a:rPr lang="ru-RU" sz="20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нарежь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921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986770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6624" y="4125184"/>
            <a:ext cx="1286932" cy="8398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6623" y="5098051"/>
            <a:ext cx="1286932" cy="82311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614311" y="225778"/>
            <a:ext cx="8895645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Задание 1. </a:t>
            </a:r>
            <a:r>
              <a:rPr lang="ru-RU" sz="20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Заполни таблицу, используй слова для работы.</a:t>
            </a:r>
            <a:b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b="1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Слова для работы:</a:t>
            </a:r>
            <a:b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Что делать: </a:t>
            </a:r>
            <a:r>
              <a:rPr lang="ru-RU" sz="20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варить, мешать, резать, тушить, жарить, печь, тереть, </a:t>
            </a:r>
            <a:r>
              <a:rPr lang="ru-RU" sz="2000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чистить</a:t>
            </a:r>
            <a:b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Где: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духовке,  в миске, в кастрюле, на сковороде.</a:t>
            </a:r>
            <a:br>
              <a:rPr lang="ru-RU" sz="20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u="sng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Чем: </a:t>
            </a:r>
            <a:r>
              <a:rPr lang="ru-RU" sz="2000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ножом, </a:t>
            </a:r>
            <a:r>
              <a:rPr lang="ru-RU" sz="20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ложкой.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706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878016"/>
              </p:ext>
            </p:extLst>
          </p:nvPr>
        </p:nvGraphicFramePr>
        <p:xfrm>
          <a:off x="643467" y="719666"/>
          <a:ext cx="10961511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1795">
                  <a:extLst>
                    <a:ext uri="{9D8B030D-6E8A-4147-A177-3AD203B41FA5}">
                      <a16:colId xmlns:a16="http://schemas.microsoft.com/office/drawing/2014/main" val="1451175766"/>
                    </a:ext>
                  </a:extLst>
                </a:gridCol>
                <a:gridCol w="1872429">
                  <a:extLst>
                    <a:ext uri="{9D8B030D-6E8A-4147-A177-3AD203B41FA5}">
                      <a16:colId xmlns:a16="http://schemas.microsoft.com/office/drawing/2014/main" val="413380248"/>
                    </a:ext>
                  </a:extLst>
                </a:gridCol>
                <a:gridCol w="1872429">
                  <a:extLst>
                    <a:ext uri="{9D8B030D-6E8A-4147-A177-3AD203B41FA5}">
                      <a16:colId xmlns:a16="http://schemas.microsoft.com/office/drawing/2014/main" val="1315291972"/>
                    </a:ext>
                  </a:extLst>
                </a:gridCol>
                <a:gridCol w="1872429">
                  <a:extLst>
                    <a:ext uri="{9D8B030D-6E8A-4147-A177-3AD203B41FA5}">
                      <a16:colId xmlns:a16="http://schemas.microsoft.com/office/drawing/2014/main" val="3092996194"/>
                    </a:ext>
                  </a:extLst>
                </a:gridCol>
                <a:gridCol w="1872429">
                  <a:extLst>
                    <a:ext uri="{9D8B030D-6E8A-4147-A177-3AD203B41FA5}">
                      <a16:colId xmlns:a16="http://schemas.microsoft.com/office/drawing/2014/main" val="26896581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50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50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_________</a:t>
                      </a:r>
                      <a:endParaRPr kumimoji="0" 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50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пере_________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196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202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по_________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348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по__________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75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ис__________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991929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1796" y="777394"/>
            <a:ext cx="1213209" cy="80474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1796" y="1857979"/>
            <a:ext cx="1091279" cy="6645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4698" y="2626892"/>
            <a:ext cx="1018120" cy="7315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4698" y="3567257"/>
            <a:ext cx="987638" cy="7193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89457" y="4495429"/>
            <a:ext cx="1018120" cy="7376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89457" y="5372464"/>
            <a:ext cx="1205894" cy="72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692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01082392"/>
              </p:ext>
            </p:extLst>
          </p:nvPr>
        </p:nvGraphicFramePr>
        <p:xfrm>
          <a:off x="1016000" y="86039"/>
          <a:ext cx="4282831" cy="6771960"/>
        </p:xfrm>
        <a:graphic>
          <a:graphicData uri="http://schemas.openxmlformats.org/drawingml/2006/table">
            <a:tbl>
              <a:tblPr firstRow="1" firstCol="1" bandRow="1"/>
              <a:tblGrid>
                <a:gridCol w="1426443">
                  <a:extLst>
                    <a:ext uri="{9D8B030D-6E8A-4147-A177-3AD203B41FA5}">
                      <a16:colId xmlns:a16="http://schemas.microsoft.com/office/drawing/2014/main" val="1845925117"/>
                    </a:ext>
                  </a:extLst>
                </a:gridCol>
                <a:gridCol w="1428194">
                  <a:extLst>
                    <a:ext uri="{9D8B030D-6E8A-4147-A177-3AD203B41FA5}">
                      <a16:colId xmlns:a16="http://schemas.microsoft.com/office/drawing/2014/main" val="1230722505"/>
                    </a:ext>
                  </a:extLst>
                </a:gridCol>
                <a:gridCol w="1428194">
                  <a:extLst>
                    <a:ext uri="{9D8B030D-6E8A-4147-A177-3AD203B41FA5}">
                      <a16:colId xmlns:a16="http://schemas.microsoft.com/office/drawing/2014/main" val="1384201292"/>
                    </a:ext>
                  </a:extLst>
                </a:gridCol>
              </a:tblGrid>
              <a:tr h="4277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СКОЛЬКО?</a:t>
                      </a:r>
                      <a:endParaRPr lang="en-US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57" marR="5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57" marR="5445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ЧЕГО?</a:t>
                      </a:r>
                      <a:endParaRPr lang="en-US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57" marR="544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445141"/>
                  </a:ext>
                </a:extLst>
              </a:tr>
              <a:tr h="13129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1, 21, 51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ОДИН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57" marR="5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грамм/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килограмм/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литр/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пакет/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стакан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огурец</a:t>
                      </a:r>
                    </a:p>
                  </a:txBody>
                  <a:tcPr marL="54457" marR="5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ОН/ ОНО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сахар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сыр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мяс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перц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57" marR="5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423328"/>
                  </a:ext>
                </a:extLst>
              </a:tr>
              <a:tr h="13129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ДВА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ТРИ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ЧЕТЫРЕ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57" marR="5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грамм</a:t>
                      </a:r>
                      <a:r>
                        <a:rPr lang="ru-RU" sz="1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килограмм</a:t>
                      </a:r>
                      <a:r>
                        <a:rPr lang="ru-RU" sz="1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литра/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пакет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стакан</a:t>
                      </a:r>
                      <a:r>
                        <a:rPr lang="ru-RU" sz="1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en-US" sz="1400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огурц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57" marR="5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масл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молок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картофел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арень</a:t>
                      </a:r>
                      <a:r>
                        <a:rPr lang="ru-RU" sz="1400" kern="10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</a:t>
                      </a:r>
                      <a:endParaRPr lang="ru-RU" sz="1400" kern="100" dirty="0">
                        <a:solidFill>
                          <a:srgbClr val="ED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хлеб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57" marR="5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487560"/>
                  </a:ext>
                </a:extLst>
              </a:tr>
              <a:tr h="17555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– 20…, 100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57" marR="5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грамм</a:t>
                      </a:r>
                      <a:r>
                        <a:rPr lang="ru-RU" sz="1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ов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килограмм</a:t>
                      </a:r>
                      <a:r>
                        <a:rPr lang="ru-RU" sz="1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ов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литр</a:t>
                      </a:r>
                      <a:r>
                        <a:rPr lang="ru-RU" sz="1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ов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пакет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ов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стакан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ов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огурц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ов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57" marR="5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ОНА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вод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ы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ы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57" marR="5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320853"/>
                  </a:ext>
                </a:extLst>
              </a:tr>
              <a:tr h="17555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ОДН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57" marR="5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банк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бутылк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ложк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буханк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упаковк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луковиц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57" marR="5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сол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клубник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мук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57" marR="5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538176"/>
                  </a:ext>
                </a:extLst>
              </a:tr>
            </a:tbl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56233091"/>
              </p:ext>
            </p:extLst>
          </p:nvPr>
        </p:nvGraphicFramePr>
        <p:xfrm>
          <a:off x="6118579" y="406401"/>
          <a:ext cx="5235221" cy="5937178"/>
        </p:xfrm>
        <a:graphic>
          <a:graphicData uri="http://schemas.openxmlformats.org/drawingml/2006/table">
            <a:tbl>
              <a:tblPr firstRow="1" firstCol="1" bandRow="1"/>
              <a:tblGrid>
                <a:gridCol w="1743645">
                  <a:extLst>
                    <a:ext uri="{9D8B030D-6E8A-4147-A177-3AD203B41FA5}">
                      <a16:colId xmlns:a16="http://schemas.microsoft.com/office/drawing/2014/main" val="1487551729"/>
                    </a:ext>
                  </a:extLst>
                </a:gridCol>
                <a:gridCol w="1745788">
                  <a:extLst>
                    <a:ext uri="{9D8B030D-6E8A-4147-A177-3AD203B41FA5}">
                      <a16:colId xmlns:a16="http://schemas.microsoft.com/office/drawing/2014/main" val="3698018775"/>
                    </a:ext>
                  </a:extLst>
                </a:gridCol>
                <a:gridCol w="1745788">
                  <a:extLst>
                    <a:ext uri="{9D8B030D-6E8A-4147-A177-3AD203B41FA5}">
                      <a16:colId xmlns:a16="http://schemas.microsoft.com/office/drawing/2014/main" val="1358599402"/>
                    </a:ext>
                  </a:extLst>
                </a:gridCol>
              </a:tblGrid>
              <a:tr h="6011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СКОЛЬКО?</a:t>
                      </a:r>
                      <a:endParaRPr lang="en-US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44" marR="5724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ЧЕГО?</a:t>
                      </a:r>
                      <a:endParaRPr lang="en-US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896086"/>
                  </a:ext>
                </a:extLst>
              </a:tr>
              <a:tr h="20629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ДВ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ТРИ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ЧЕТЫРЕ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банк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бутылк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ложк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буханк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упаковк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морков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луковиц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ы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ОНИ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макарон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ов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помидор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ов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сосис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овощ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ей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593556"/>
                  </a:ext>
                </a:extLst>
              </a:tr>
              <a:tr h="21562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…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банок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бутыл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лож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бухан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упаков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!!!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Несклоняемые существительные: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кофе (м.р.) 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пюре (ср.р.)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хинкали (ср.р.)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какао (ср.р.)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607002"/>
                  </a:ext>
                </a:extLst>
              </a:tr>
              <a:tr h="9122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ОДН</a:t>
                      </a:r>
                      <a:r>
                        <a:rPr lang="ru-RU" sz="1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 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2, 3, 4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5…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яйц</a:t>
                      </a:r>
                      <a:r>
                        <a:rPr lang="ru-RU" sz="1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 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яйц</a:t>
                      </a: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яиц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ED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44" marR="57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64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191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5008"/>
          </a:xfrm>
        </p:spPr>
        <p:txBody>
          <a:bodyPr>
            <a:normAutofit fontScale="90000"/>
          </a:bodyPr>
          <a:lstStyle/>
          <a:p>
            <a:r>
              <a:rPr lang="ru-RU" sz="21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2. </a:t>
            </a:r>
            <a:r>
              <a:rPr lang="ru-RU" sz="2100" kern="1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Прочитай рецепт. Перепиши текст, все </a:t>
            </a:r>
            <a:r>
              <a:rPr lang="ru-RU" sz="21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выделенные </a:t>
            </a:r>
            <a:r>
              <a:rPr lang="ru-RU" sz="2100" kern="1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глаголы напиши в повелительном наклонении, чтобы получилась инструкция другу о том, как приготовить пирожки.</a:t>
            </a:r>
            <a:br>
              <a:rPr lang="ru-RU" sz="2100" kern="1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100" kern="1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900" u="sng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Начни так: 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глубокую миску </a:t>
            </a:r>
            <a:r>
              <a:rPr lang="ru-RU" sz="19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влей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¾ стакана 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молока или воды. </a:t>
            </a:r>
            <a:r>
              <a:rPr lang="ru-RU" sz="19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Добавь 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b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678954"/>
              </p:ext>
            </p:extLst>
          </p:nvPr>
        </p:nvGraphicFramePr>
        <p:xfrm>
          <a:off x="655841" y="1411979"/>
          <a:ext cx="10676467" cy="5365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0069">
                  <a:extLst>
                    <a:ext uri="{9D8B030D-6E8A-4147-A177-3AD203B41FA5}">
                      <a16:colId xmlns:a16="http://schemas.microsoft.com/office/drawing/2014/main" val="1826416616"/>
                    </a:ext>
                  </a:extLst>
                </a:gridCol>
                <a:gridCol w="6326398">
                  <a:extLst>
                    <a:ext uri="{9D8B030D-6E8A-4147-A177-3AD203B41FA5}">
                      <a16:colId xmlns:a16="http://schemas.microsoft.com/office/drawing/2014/main" val="1978534655"/>
                    </a:ext>
                  </a:extLst>
                </a:gridCol>
              </a:tblGrid>
              <a:tr h="5098236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  <a:tabLst>
                          <a:tab pos="386715" algn="l"/>
                        </a:tabLst>
                      </a:pPr>
                      <a:r>
                        <a:rPr lang="ru-RU" sz="18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2000" b="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Пирожку»</a:t>
                      </a:r>
                      <a:r>
                        <a:rPr lang="ru-RU" sz="2000" b="0" dirty="0">
                          <a:solidFill>
                            <a:srgbClr val="231F2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Ингредиенты:</a:t>
                      </a:r>
                      <a:endParaRPr lang="en-US" sz="2000" b="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463550" lvl="0" indent="-342900">
                        <a:spcBef>
                          <a:spcPts val="2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dirty="0">
                          <a:solidFill>
                            <a:srgbClr val="231F2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Мука – 3 стакана</a:t>
                      </a:r>
                      <a:endParaRPr lang="en-US" sz="2000" b="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463550" lvl="0" indent="-3429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dirty="0">
                          <a:solidFill>
                            <a:srgbClr val="231F2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Маргарин или сливочное масло – 150 г </a:t>
                      </a:r>
                    </a:p>
                    <a:p>
                      <a:pPr marL="463550" lvl="0" indent="-3429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dirty="0">
                          <a:solidFill>
                            <a:srgbClr val="231F2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Вода или молоко – ¾ стакана</a:t>
                      </a:r>
                      <a:endParaRPr lang="en-US" sz="2000" b="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463550" lvl="0" indent="-342900">
                        <a:spcBef>
                          <a:spcPts val="15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dirty="0">
                          <a:solidFill>
                            <a:srgbClr val="231F2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Яйцо – 1 штука</a:t>
                      </a:r>
                      <a:endParaRPr lang="en-US" sz="2000" b="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463550" marR="773430" lvl="0" indent="-3429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dirty="0">
                          <a:solidFill>
                            <a:srgbClr val="231F2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Соль – ½ чайной ложки </a:t>
                      </a:r>
                    </a:p>
                    <a:p>
                      <a:pPr marL="463550" marR="773430" lvl="0" indent="-3429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dirty="0">
                          <a:solidFill>
                            <a:srgbClr val="231F2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Сахар – 1 ½ чайной ложки </a:t>
                      </a:r>
                    </a:p>
                    <a:p>
                      <a:pPr marL="463550" marR="773430" lvl="0" indent="-3429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dirty="0">
                          <a:solidFill>
                            <a:srgbClr val="231F2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Сода – ½ чайной ложки</a:t>
                      </a:r>
                      <a:endParaRPr lang="en-US" sz="2000" b="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lvl="0" indent="0">
                        <a:spcBef>
                          <a:spcPts val="35"/>
                        </a:spcBef>
                        <a:buNone/>
                      </a:pPr>
                      <a:r>
                        <a:rPr lang="ru-RU" sz="2000" b="0" dirty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2000" b="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155448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0" dirty="0">
                          <a:solidFill>
                            <a:srgbClr val="231F2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Для начинки: </a:t>
                      </a:r>
                    </a:p>
                    <a:p>
                      <a:pPr marL="0" marR="155448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lang="ru-RU" sz="2000" b="0" dirty="0">
                        <a:solidFill>
                          <a:srgbClr val="231F2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463550" marR="155448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dirty="0">
                          <a:solidFill>
                            <a:srgbClr val="231F2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Сосиски – 200 г</a:t>
                      </a:r>
                    </a:p>
                    <a:p>
                      <a:pPr marL="463550" marR="155448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dirty="0">
                          <a:solidFill>
                            <a:srgbClr val="231F2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Капуста – 200 г </a:t>
                      </a:r>
                    </a:p>
                    <a:p>
                      <a:pPr marL="463550" marR="155448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dirty="0">
                          <a:solidFill>
                            <a:srgbClr val="231F2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Лук – 1 штука </a:t>
                      </a:r>
                    </a:p>
                    <a:p>
                      <a:pPr marL="463550" marR="155448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dirty="0">
                          <a:solidFill>
                            <a:srgbClr val="231F2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Масло для жарки</a:t>
                      </a:r>
                      <a:endParaRPr lang="en-US" sz="2000" b="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en-US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0" algn="ctr">
                        <a:spcBef>
                          <a:spcPts val="795"/>
                        </a:spcBef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Способ приготовления</a:t>
                      </a:r>
                    </a:p>
                    <a:p>
                      <a:pPr marL="414655" marR="0" indent="-342900" algn="l">
                        <a:spcBef>
                          <a:spcPts val="79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kumimoji="0" lang="ru-RU" sz="2000" b="0" i="0" u="none" strike="noStrike" kern="1200" cap="none" spc="-1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глубокую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миску 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влить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-1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молоко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или </a:t>
                      </a:r>
                      <a:r>
                        <a:rPr kumimoji="0" lang="ru-RU" sz="2000" b="0" i="0" u="none" strike="noStrike" kern="1200" cap="none" spc="-3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воду.</a:t>
                      </a:r>
                    </a:p>
                    <a:p>
                      <a:pPr marL="414655" marR="0" indent="-342900" algn="l">
                        <a:spcBef>
                          <a:spcPts val="79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ru-RU" sz="2000" b="0" i="0" u="none" strike="noStrike" kern="1200" cap="none" spc="-3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Добавить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соль, сахар, </a:t>
                      </a:r>
                      <a:r>
                        <a:rPr kumimoji="0" lang="ru-RU" sz="2000" b="0" i="0" u="none" strike="noStrike" kern="1200" cap="none" spc="-3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соду,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яйцо.</a:t>
                      </a:r>
                      <a:r>
                        <a:rPr kumimoji="0" lang="ru-RU" sz="2000" b="0" i="0" u="none" strike="noStrike" kern="1200" cap="none" spc="-5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Перемешать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Небольшими порциями 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добавить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муку.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Затем</a:t>
                      </a:r>
                      <a:r>
                        <a:rPr kumimoji="0" lang="ru-RU" sz="2000" b="0" i="0" u="none" strike="noStrike" kern="1200" cap="none" spc="-1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подмешать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размягчённый</a:t>
                      </a:r>
                      <a:r>
                        <a:rPr kumimoji="0" lang="ru-RU" sz="2000" b="0" i="0" u="none" strike="noStrike" kern="1200" cap="none" spc="-13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маргарин (масло).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14655" marR="0" indent="-342900" algn="l">
                        <a:spcBef>
                          <a:spcPts val="79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Приготовление</a:t>
                      </a:r>
                      <a:r>
                        <a:rPr kumimoji="0" lang="ru-RU" sz="2000" b="0" i="0" u="none" strike="noStrike" kern="1200" cap="none" spc="-3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начинки:</a:t>
                      </a:r>
                      <a:r>
                        <a:rPr kumimoji="0" lang="ru-RU" sz="20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порезать</a:t>
                      </a:r>
                      <a:r>
                        <a:rPr kumimoji="0" lang="ru-RU" sz="200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лук</a:t>
                      </a:r>
                      <a:r>
                        <a:rPr kumimoji="0" lang="ru-RU" sz="2000" b="0" i="0" u="none" strike="noStrike" kern="1200" cap="none" spc="-3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kumimoji="0" lang="ru-RU" sz="20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капусту.</a:t>
                      </a:r>
                      <a:r>
                        <a:rPr kumimoji="0" lang="ru-RU" sz="20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Лук</a:t>
                      </a:r>
                      <a:r>
                        <a:rPr kumimoji="0" lang="ru-RU" sz="200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пожарить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kumimoji="0" lang="ru-RU" sz="20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добавить</a:t>
                      </a:r>
                      <a:r>
                        <a:rPr kumimoji="0" lang="ru-RU" sz="20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-1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капусту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потушить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Посолить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Сосиски 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нарезать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кубиками и 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добавить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 капусте и </a:t>
                      </a:r>
                      <a:r>
                        <a:rPr kumimoji="0" lang="ru-RU" sz="20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луку. 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Тушить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ещё 10</a:t>
                      </a:r>
                      <a:r>
                        <a:rPr kumimoji="0" lang="ru-RU" sz="2000" b="0" i="0" u="none" strike="noStrike" kern="1200" cap="none" spc="-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-1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минут.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14655" marR="0" indent="-342900" algn="l">
                        <a:spcBef>
                          <a:spcPts val="79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Сформировать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пирожки: 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сделать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из теста жгут («колбаску») и 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нарезать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куски шириной</a:t>
                      </a:r>
                      <a:r>
                        <a:rPr kumimoji="0" lang="ru-RU" sz="200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1–2</a:t>
                      </a:r>
                      <a:r>
                        <a:rPr kumimoji="0" lang="ru-RU" sz="2000" b="0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см.</a:t>
                      </a:r>
                      <a:r>
                        <a:rPr kumimoji="0" lang="ru-RU" sz="2000" b="0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</a:t>
                      </a:r>
                      <a:r>
                        <a:rPr kumimoji="0" lang="ru-RU" sz="20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каждого</a:t>
                      </a:r>
                      <a:r>
                        <a:rPr kumimoji="0" lang="ru-RU" sz="2000" b="0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куска</a:t>
                      </a:r>
                      <a:r>
                        <a:rPr kumimoji="0" lang="ru-RU" sz="2000" b="0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сформировать</a:t>
                      </a:r>
                      <a:r>
                        <a:rPr kumimoji="0" lang="ru-RU" sz="200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лепёшку, 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положить</a:t>
                      </a:r>
                      <a:r>
                        <a:rPr kumimoji="0" lang="ru-RU" sz="2000" b="0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kumimoji="0" lang="ru-RU" sz="20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неё</a:t>
                      </a:r>
                      <a:r>
                        <a:rPr kumimoji="0" lang="ru-RU" sz="2000" b="0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начинку, </a:t>
                      </a:r>
                      <a:r>
                        <a:rPr kumimoji="0" lang="ru-RU" sz="2000" b="1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соединить</a:t>
                      </a:r>
                      <a:r>
                        <a:rPr kumimoji="0" lang="ru-RU" sz="200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края лепёшки.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14655" marR="0" indent="-342900" algn="l">
                        <a:spcBef>
                          <a:spcPts val="79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Пожарить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пирожки в масле на</a:t>
                      </a:r>
                      <a:r>
                        <a:rPr kumimoji="0" lang="ru-RU" sz="2000" b="0" i="0" u="none" strike="noStrike" kern="1200" cap="none" spc="-15" normalizeH="0" baseline="0" noProof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сковороде.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882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170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431"/>
          </a:xfrm>
        </p:spPr>
        <p:txBody>
          <a:bodyPr>
            <a:noAutofit/>
          </a:bodyPr>
          <a:lstStyle/>
          <a:p>
            <a:pPr marL="2282825" marR="0">
              <a:spcBef>
                <a:spcPts val="0"/>
              </a:spcBef>
              <a:spcAft>
                <a:spcPts val="0"/>
              </a:spcAft>
            </a:pPr>
            <a:r>
              <a:rPr lang="lv-LV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VIDEO veidošana </a:t>
            </a:r>
            <a:r>
              <a:rPr lang="ru-RU" sz="28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«Моё фирменное блюдо»</a:t>
            </a:r>
            <a:b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0844" y="959556"/>
            <a:ext cx="10382956" cy="5217407"/>
          </a:xfrm>
        </p:spPr>
        <p:txBody>
          <a:bodyPr/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396875" algn="l"/>
              </a:tabLst>
            </a:pPr>
            <a:r>
              <a:rPr lang="ru-RU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Расскажи и покажи рецепт </a:t>
            </a:r>
            <a:r>
              <a:rPr lang="ru-RU" spc="-2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блюда, </a:t>
            </a:r>
            <a:r>
              <a:rPr lang="ru-RU" spc="-15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которое </a:t>
            </a:r>
            <a:r>
              <a:rPr lang="ru-RU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ты любишь и умеешь хорошо готовить</a:t>
            </a:r>
            <a:r>
              <a:rPr lang="ru-RU" spc="-125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(твоё «фирменное»). Включи в рассказ следующие части: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215"/>
              </a:spcBef>
              <a:spcAft>
                <a:spcPts val="0"/>
              </a:spcAft>
              <a:buClr>
                <a:srgbClr val="231F20"/>
              </a:buClr>
              <a:buSzPts val="1000"/>
              <a:buFont typeface="Times New Roman" panose="02020603050405020304" pitchFamily="18" charset="0"/>
              <a:buChar char="●"/>
            </a:pPr>
            <a:r>
              <a:rPr lang="ru-RU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почему ты любишь это </a:t>
            </a:r>
            <a:r>
              <a:rPr lang="ru-RU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блюдо;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215"/>
              </a:spcBef>
              <a:spcAft>
                <a:spcPts val="0"/>
              </a:spcAft>
              <a:buClr>
                <a:srgbClr val="231F20"/>
              </a:buClr>
              <a:buSzPts val="1000"/>
              <a:buFont typeface="Times New Roman" panose="02020603050405020304" pitchFamily="18" charset="0"/>
              <a:buChar char="●"/>
            </a:pPr>
            <a:r>
              <a:rPr lang="ru-RU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какие продукты нужны и в каком количестве;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215"/>
              </a:spcBef>
              <a:spcAft>
                <a:spcPts val="0"/>
              </a:spcAft>
              <a:buClr>
                <a:srgbClr val="231F20"/>
              </a:buClr>
              <a:buSzPts val="1000"/>
              <a:buFont typeface="Times New Roman" panose="02020603050405020304" pitchFamily="18" charset="0"/>
              <a:buChar char="●"/>
            </a:pPr>
            <a:r>
              <a:rPr lang="ru-RU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 его готовить (пошаговая инструкция; секреты приготовления).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64820" lvl="0" indent="-34290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231F20"/>
              </a:buClr>
              <a:buSzPts val="1000"/>
              <a:buFont typeface="Times New Roman" panose="02020603050405020304" pitchFamily="18" charset="0"/>
              <a:buChar char="●"/>
              <a:tabLst>
                <a:tab pos="396875" algn="l"/>
              </a:tabLst>
            </a:pPr>
            <a:r>
              <a:rPr lang="ru-RU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Продемонстрируй и прокомментируй видео</a:t>
            </a:r>
            <a:r>
              <a:rPr lang="lv-LV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285"/>
              </a:spcBef>
              <a:spcAft>
                <a:spcPts val="0"/>
              </a:spcAft>
              <a:buClr>
                <a:srgbClr val="231F20"/>
              </a:buClr>
              <a:buSzPts val="1000"/>
              <a:buFont typeface="Times New Roman" panose="02020603050405020304" pitchFamily="18" charset="0"/>
              <a:buChar char="●"/>
              <a:tabLst>
                <a:tab pos="396875" algn="l"/>
              </a:tabLst>
            </a:pPr>
            <a:r>
              <a:rPr lang="ru-RU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Оцени свою работу и работы своих</a:t>
            </a:r>
            <a:r>
              <a:rPr lang="ru-RU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одноклассников, используя критерии оценивания.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454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213622" cy="684742"/>
          </a:xfrm>
        </p:spPr>
        <p:txBody>
          <a:bodyPr>
            <a:normAutofit/>
          </a:bodyPr>
          <a:lstStyle/>
          <a:p>
            <a:pPr algn="ctr"/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Vērtēšanas kritēriji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7063" y="1151640"/>
            <a:ext cx="11366062" cy="553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749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688</Words>
  <Application>Microsoft Office PowerPoint</Application>
  <PresentationFormat>Platekrāna</PresentationFormat>
  <Paragraphs>202</Paragraphs>
  <Slides>10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Radoši uzdevumi valodas apguvē</vt:lpstr>
      <vt:lpstr>Gramatika</vt:lpstr>
      <vt:lpstr>PowerPoint prezentācija</vt:lpstr>
      <vt:lpstr>PowerPoint prezentācija</vt:lpstr>
      <vt:lpstr>PowerPoint prezentācija</vt:lpstr>
      <vt:lpstr>PowerPoint prezentācija</vt:lpstr>
      <vt:lpstr>Задание 2. Прочитай рецепт. Перепиши текст, все выделенные глаголы напиши в повелительном наклонении, чтобы получилась инструкция другу о том, как приготовить пирожки.  Начни так: В глубокую миску влей ¾ стакана молока или воды. Добавь …  </vt:lpstr>
      <vt:lpstr>VIDEO veidošana «Моё фирменное блюдо» </vt:lpstr>
      <vt:lpstr>Vērtēšanas kritēriji</vt:lpstr>
      <vt:lpstr>Informācijas avoti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Ivars</dc:creator>
  <cp:lastModifiedBy>MVG</cp:lastModifiedBy>
  <cp:revision>76</cp:revision>
  <dcterms:created xsi:type="dcterms:W3CDTF">2025-04-05T11:56:10Z</dcterms:created>
  <dcterms:modified xsi:type="dcterms:W3CDTF">2025-08-27T12:03:10Z</dcterms:modified>
</cp:coreProperties>
</file>