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1"/>
  </p:notesMasterIdLst>
  <p:sldIdLst>
    <p:sldId id="256" r:id="rId2"/>
    <p:sldId id="257" r:id="rId3"/>
    <p:sldId id="290" r:id="rId4"/>
    <p:sldId id="273" r:id="rId5"/>
    <p:sldId id="272" r:id="rId6"/>
    <p:sldId id="276" r:id="rId7"/>
    <p:sldId id="277" r:id="rId8"/>
    <p:sldId id="275" r:id="rId9"/>
    <p:sldId id="274" r:id="rId10"/>
    <p:sldId id="282" r:id="rId11"/>
    <p:sldId id="289" r:id="rId12"/>
    <p:sldId id="283" r:id="rId13"/>
    <p:sldId id="284" r:id="rId14"/>
    <p:sldId id="278" r:id="rId15"/>
    <p:sldId id="280" r:id="rId16"/>
    <p:sldId id="287" r:id="rId17"/>
    <p:sldId id="288" r:id="rId18"/>
    <p:sldId id="286" r:id="rId19"/>
    <p:sldId id="291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6FEF20-7680-3923-E561-7F5BEBABF2DC}" name="Jara Molinos Fernández" initials="JMF" userId="S::jmolinos@freepikco.onmicrosoft.com::819debff-5354-45ae-8453-86143136ddec" providerId="AD"/>
  <p188:author id="{E9C53AC0-F940-C062-B9D5-39D78EA4783E}" name="Manuel León Sánchez" initials="MLS" userId="S::mleon@freepikco.onmicrosoft.com::687f66f5-f43f-41a9-ac21-b6d6310773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8BFF"/>
    <a:srgbClr val="AD9EE3"/>
    <a:srgbClr val="F3BB30"/>
    <a:srgbClr val="BAD6F1"/>
    <a:srgbClr val="B5D0EB"/>
    <a:srgbClr val="ABB2FC"/>
    <a:srgbClr val="E7C9F3"/>
    <a:srgbClr val="CFAFE7"/>
    <a:srgbClr val="B68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3792" autoAdjust="0"/>
  </p:normalViewPr>
  <p:slideViewPr>
    <p:cSldViewPr snapToGrid="0" showGuides="1">
      <p:cViewPr varScale="1">
        <p:scale>
          <a:sx n="142" d="100"/>
          <a:sy n="142" d="100"/>
        </p:scale>
        <p:origin x="924" y="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BF641-E87C-4868-AE4A-7668A05F95D8}" type="datetimeFigureOut">
              <a:rPr lang="es-ES" smtClean="0"/>
              <a:t>24/10/2023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4F5AA-3CC3-485B-8229-2F3C9DC4706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76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F5AA-3CC3-485B-8229-2F3C9DC4706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280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F5AA-3CC3-485B-8229-2F3C9DC47067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918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F5AA-3CC3-485B-8229-2F3C9DC47067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24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F5AA-3CC3-485B-8229-2F3C9DC4706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045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F5AA-3CC3-485B-8229-2F3C9DC4706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7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F5AA-3CC3-485B-8229-2F3C9DC4706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18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F5AA-3CC3-485B-8229-2F3C9DC4706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516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F5AA-3CC3-485B-8229-2F3C9DC4706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6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F5AA-3CC3-485B-8229-2F3C9DC4706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45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F5AA-3CC3-485B-8229-2F3C9DC47067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465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F5AA-3CC3-485B-8229-2F3C9DC4706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91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4A8FEC2-FECF-91B5-FF3D-1D5D4AE24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8780" y="720241"/>
            <a:ext cx="5806440" cy="2848865"/>
          </a:xfrm>
        </p:spPr>
        <p:txBody>
          <a:bodyPr anchor="b">
            <a:noAutofit/>
          </a:bodyPr>
          <a:lstStyle>
            <a:lvl1pPr algn="ctr">
              <a:defRPr sz="9000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D569B72-51DC-BE58-9871-32C9EA830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34355" y="3617490"/>
            <a:ext cx="2475290" cy="52909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Manrope Medium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00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63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5001A8A-891E-D2AE-FE4D-AB857A222E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76078" y="1741336"/>
            <a:ext cx="3591845" cy="232508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9000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7D85608-CD86-DB54-886E-5B0C1DCC94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35468" y="3942677"/>
            <a:ext cx="2473065" cy="52909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Manrope Medium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FEA4E8-678D-4279-BA7C-4E624B9ABE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016973" y="916611"/>
            <a:ext cx="3110054" cy="615714"/>
          </a:xfrm>
        </p:spPr>
        <p:txBody>
          <a:bodyPr anchor="ctr">
            <a:noAutofit/>
          </a:bodyPr>
          <a:lstStyle>
            <a:lvl1pPr marL="0" indent="0" algn="ctr">
              <a:buNone/>
              <a:defRPr sz="50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39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68819" y="2169042"/>
            <a:ext cx="6606362" cy="242200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B21134-96A1-CABC-DEB1-9780239101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6372" y="552452"/>
            <a:ext cx="4111256" cy="1158014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400" b="1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59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3C7939A1-0E92-74B6-5DFE-69AB56B17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5" t="24064" r="2121" b="27803"/>
          <a:stretch/>
        </p:blipFill>
        <p:spPr>
          <a:xfrm flipH="1" flipV="1">
            <a:off x="7475359" y="-228601"/>
            <a:ext cx="1851519" cy="1657995"/>
          </a:xfrm>
          <a:prstGeom prst="rect">
            <a:avLst/>
          </a:prstGeom>
        </p:spPr>
      </p:pic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48A88EED-AAAA-00FF-48A0-D45831195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 flipH="1">
            <a:off x="-913013" y="679493"/>
            <a:ext cx="2286955" cy="1134961"/>
          </a:xfrm>
          <a:prstGeom prst="rect">
            <a:avLst/>
          </a:prstGeom>
        </p:spPr>
      </p:pic>
      <p:pic>
        <p:nvPicPr>
          <p:cNvPr id="5" name="Imagen 4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A5FB7142-D816-1946-DC3C-197B447D1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7" t="37085" r="2754" b="15750"/>
          <a:stretch/>
        </p:blipFill>
        <p:spPr>
          <a:xfrm flipH="1" flipV="1">
            <a:off x="8416774" y="-91441"/>
            <a:ext cx="910105" cy="867295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AE5A8C9C-274D-AFF7-7E9F-EC21A56F2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1" t="26660" r="-1628" b="28084"/>
          <a:stretch/>
        </p:blipFill>
        <p:spPr>
          <a:xfrm>
            <a:off x="-265176" y="4334468"/>
            <a:ext cx="2031631" cy="95076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BD6EBA5-A69D-AA95-B0EF-CB2A280E091E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736273" y="552452"/>
            <a:ext cx="3671454" cy="1158014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400" b="1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FDD306B-4B15-65F7-AA39-8D3BC6EA0A8E}"/>
              </a:ext>
            </a:extLst>
          </p:cNvPr>
          <p:cNvSpPr>
            <a:spLocks noGrp="1"/>
          </p:cNvSpPr>
          <p:nvPr userDrawn="1">
            <p:ph type="body" idx="24" hasCustomPrompt="1"/>
          </p:nvPr>
        </p:nvSpPr>
        <p:spPr>
          <a:xfrm>
            <a:off x="1547842" y="3508882"/>
            <a:ext cx="2690611" cy="85975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2643C61-59B4-A58F-A228-D9F7D6EB82E9}"/>
              </a:ext>
            </a:extLst>
          </p:cNvPr>
          <p:cNvSpPr>
            <a:spLocks noGrp="1"/>
          </p:cNvSpPr>
          <p:nvPr userDrawn="1">
            <p:ph type="body" idx="26" hasCustomPrompt="1"/>
          </p:nvPr>
        </p:nvSpPr>
        <p:spPr>
          <a:xfrm>
            <a:off x="1547842" y="3162296"/>
            <a:ext cx="2690611" cy="392481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3377C4-7D1C-7B6A-FAC4-B70137765F5B}"/>
              </a:ext>
            </a:extLst>
          </p:cNvPr>
          <p:cNvSpPr>
            <a:spLocks noGrp="1"/>
          </p:cNvSpPr>
          <p:nvPr userDrawn="1">
            <p:ph type="body" idx="27" hasCustomPrompt="1"/>
          </p:nvPr>
        </p:nvSpPr>
        <p:spPr>
          <a:xfrm>
            <a:off x="4887825" y="3508882"/>
            <a:ext cx="2690611" cy="85975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E4FCE2E-88A9-25FA-BAD7-80A6B75AD5DF}"/>
              </a:ext>
            </a:extLst>
          </p:cNvPr>
          <p:cNvSpPr>
            <a:spLocks noGrp="1"/>
          </p:cNvSpPr>
          <p:nvPr userDrawn="1">
            <p:ph type="body" idx="29" hasCustomPrompt="1"/>
          </p:nvPr>
        </p:nvSpPr>
        <p:spPr>
          <a:xfrm>
            <a:off x="4887825" y="3162296"/>
            <a:ext cx="2690611" cy="392481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22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3.95062E-6 L 0.07136 0.00062 " pathEditMode="relative" rAng="0" ptsTypes="AA">
                                          <p:cBhvr>
                                            <p:cTn id="6" dur="5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11111E-6 1.97531E-6 L 0.00677 -0.0179 " pathEditMode="relative" rAng="0" ptsTypes="AA">
                                          <p:cBhvr>
                                            <p:cTn id="8" dur="2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0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3.33333E-6 L 0.00538 -0.0105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" y="-5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4" dur="3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3 L 1.94444E-6 3.45679E-6 " pathEditMode="relative" rAng="0" ptsTypes="AA" p14:bounceEnd="5091">
                                          <p:cBhvr>
                                            <p:cTn id="16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8" dur="8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3.95062E-6 L 0.07136 0.00062 " pathEditMode="relative" rAng="0" ptsTypes="AA">
                                          <p:cBhvr>
                                            <p:cTn id="6" dur="5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11111E-6 1.97531E-6 L 0.00677 -0.0179 " pathEditMode="relative" rAng="0" ptsTypes="AA">
                                          <p:cBhvr>
                                            <p:cTn id="8" dur="2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0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3.33333E-6 L 0.00538 -0.0105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" y="-5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4" dur="3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3 L 1.94444E-6 3.45679E-6 " pathEditMode="relative" rAng="0" ptsTypes="AA">
                                          <p:cBhvr>
                                            <p:cTn id="16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8" dur="8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4959601-4BE1-E5E5-A7F9-E129DDA7AE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21685" y="552451"/>
            <a:ext cx="3700630" cy="1158014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400" b="1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81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09043F-2CB1-4697-ADC0-1A4B5CEE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243260"/>
            <a:ext cx="7696200" cy="26569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78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description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Forma&#10;&#10;Descripción generada automáticamente">
            <a:extLst>
              <a:ext uri="{FF2B5EF4-FFF2-40B4-BE49-F238E27FC236}">
                <a16:creationId xmlns:a16="http://schemas.microsoft.com/office/drawing/2014/main" id="{175104E1-FF75-F03A-4E72-E4AD26F7E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761" b="12346"/>
          <a:stretch/>
        </p:blipFill>
        <p:spPr>
          <a:xfrm rot="10800000" flipH="1" flipV="1">
            <a:off x="7454375" y="423185"/>
            <a:ext cx="2293129" cy="1134961"/>
          </a:xfrm>
          <a:prstGeom prst="rect">
            <a:avLst/>
          </a:prstGeom>
        </p:spPr>
      </p:pic>
      <p:pic>
        <p:nvPicPr>
          <p:cNvPr id="10" name="Imagen 9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F6B481E3-3B9D-3FF3-6616-2306490D9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t="15216" r="41135" b="20031"/>
          <a:stretch/>
        </p:blipFill>
        <p:spPr>
          <a:xfrm rot="10800000" flipH="1" flipV="1">
            <a:off x="4315968" y="2124636"/>
            <a:ext cx="5065776" cy="3188028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9051F0E-F8D2-B290-5ECB-737621E707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3901" y="3556751"/>
            <a:ext cx="2919632" cy="84512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BEFE41-2B4A-7DEB-7A96-9694689131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899" y="800978"/>
            <a:ext cx="3429887" cy="273478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b="1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Marcador de posición de imagen 9">
            <a:extLst>
              <a:ext uri="{FF2B5EF4-FFF2-40B4-BE49-F238E27FC236}">
                <a16:creationId xmlns:a16="http://schemas.microsoft.com/office/drawing/2014/main" id="{3AF2FBCA-206D-E060-CA0A-D0D1F42A73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85466">
            <a:off x="5181490" y="680791"/>
            <a:ext cx="3001482" cy="3759733"/>
          </a:xfrm>
          <a:prstGeom prst="roundRect">
            <a:avLst>
              <a:gd name="adj" fmla="val 9934"/>
            </a:avLst>
          </a:prstGeom>
        </p:spPr>
      </p:sp>
    </p:spTree>
    <p:extLst>
      <p:ext uri="{BB962C8B-B14F-4D97-AF65-F5344CB8AC3E}">
        <p14:creationId xmlns:p14="http://schemas.microsoft.com/office/powerpoint/2010/main" val="16358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66667E-6 0.00123 L 0.01337 0.03056 " pathEditMode="relative" rAng="0" ptsTypes="AA" p14:bounceEnd="5091">
                                          <p:cBhvr>
                                            <p:cTn id="6" dur="6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2.59259E-6 L 0.07135 0.00062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66667E-6 0.00123 L 0.01337 0.03056 " pathEditMode="relative" rAng="0" ptsTypes="AA">
                                          <p:cBhvr>
                                            <p:cTn id="6" dur="6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2.59259E-6 L 0.07135 0.00062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844151"/>
            <a:ext cx="7696199" cy="746899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7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38118C-7525-42C5-83E9-64911118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543455"/>
            <a:ext cx="7696200" cy="130715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93BF9AB-B16E-A26A-BFF2-D1279E11B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850609"/>
            <a:ext cx="7696200" cy="49570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14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715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369219"/>
            <a:ext cx="7696200" cy="322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48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67" r:id="rId4"/>
    <p:sldLayoutId id="2147483669" r:id="rId5"/>
    <p:sldLayoutId id="2147483658" r:id="rId6"/>
    <p:sldLayoutId id="2147483671" r:id="rId7"/>
    <p:sldLayoutId id="2147483672" r:id="rId8"/>
    <p:sldLayoutId id="2147483659" r:id="rId9"/>
    <p:sldLayoutId id="214748367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Staatliches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anrope Medium" pitchFamily="2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 Medium" pitchFamily="2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anrope Medium" pitchFamily="2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anrope Medium" pitchFamily="2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anrope Medium" pitchFamily="2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8">
          <p15:clr>
            <a:srgbClr val="F26B43"/>
          </p15:clr>
        </p15:guide>
        <p15:guide id="2" orient="horz" pos="2892">
          <p15:clr>
            <a:srgbClr val="F26B43"/>
          </p15:clr>
        </p15:guide>
        <p15:guide id="3" pos="456">
          <p15:clr>
            <a:srgbClr val="F26B43"/>
          </p15:clr>
        </p15:guide>
        <p15:guide id="4" pos="5304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1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id="{0616DF4A-2FFF-2C13-7E9C-4F919C319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-94891" y="3405721"/>
            <a:ext cx="2286955" cy="1134961"/>
          </a:xfrm>
          <a:prstGeom prst="rect">
            <a:avLst/>
          </a:prstGeom>
        </p:spPr>
      </p:pic>
      <p:pic>
        <p:nvPicPr>
          <p:cNvPr id="5" name="Imagen 4" descr="Imagen que contiene electrónica, cd, computadora&#10;&#10;Descripción generada automáticamente">
            <a:extLst>
              <a:ext uri="{FF2B5EF4-FFF2-40B4-BE49-F238E27FC236}">
                <a16:creationId xmlns:a16="http://schemas.microsoft.com/office/drawing/2014/main" id="{B33848EC-A231-1995-0AA4-F7B721A240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4" t="-1" r="13066" b="2056"/>
          <a:stretch/>
        </p:blipFill>
        <p:spPr>
          <a:xfrm>
            <a:off x="-403665" y="2125543"/>
            <a:ext cx="2553002" cy="310015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0252CE12-3B36-12AF-BC31-EECE72395B89}"/>
              </a:ext>
            </a:extLst>
          </p:cNvPr>
          <p:cNvGrpSpPr/>
          <p:nvPr/>
        </p:nvGrpSpPr>
        <p:grpSpPr>
          <a:xfrm>
            <a:off x="1394737" y="552451"/>
            <a:ext cx="6221780" cy="3538714"/>
            <a:chOff x="1217515" y="451653"/>
            <a:chExt cx="6576224" cy="3740309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A55D6E9-C2A1-7AC4-CFE8-517A0B47B1E3}"/>
                </a:ext>
              </a:extLst>
            </p:cNvPr>
            <p:cNvSpPr/>
            <p:nvPr/>
          </p:nvSpPr>
          <p:spPr>
            <a:xfrm>
              <a:off x="7708161" y="2528961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509F50E8-8908-9D49-CF25-75AA9E31E354}"/>
                </a:ext>
              </a:extLst>
            </p:cNvPr>
            <p:cNvSpPr/>
            <p:nvPr/>
          </p:nvSpPr>
          <p:spPr>
            <a:xfrm>
              <a:off x="7092436" y="1245289"/>
              <a:ext cx="108243" cy="1082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76080A4-25C7-3DBE-F73F-160910291B56}"/>
                </a:ext>
              </a:extLst>
            </p:cNvPr>
            <p:cNvSpPr/>
            <p:nvPr/>
          </p:nvSpPr>
          <p:spPr>
            <a:xfrm>
              <a:off x="6571806" y="4032800"/>
              <a:ext cx="159162" cy="1591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4D46114-2E67-E3A5-A6FC-59CE6B7A57FD}"/>
                </a:ext>
              </a:extLst>
            </p:cNvPr>
            <p:cNvSpPr/>
            <p:nvPr/>
          </p:nvSpPr>
          <p:spPr>
            <a:xfrm>
              <a:off x="1217515" y="2357327"/>
              <a:ext cx="93867" cy="938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B4D9B40B-F94C-9D00-0511-4B0E931BD7A2}"/>
                </a:ext>
              </a:extLst>
            </p:cNvPr>
            <p:cNvSpPr/>
            <p:nvPr/>
          </p:nvSpPr>
          <p:spPr>
            <a:xfrm>
              <a:off x="1874240" y="451653"/>
              <a:ext cx="81089" cy="8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41BF1A-72C5-837F-B2EA-F87553846C24}"/>
                </a:ext>
              </a:extLst>
            </p:cNvPr>
            <p:cNvSpPr/>
            <p:nvPr/>
          </p:nvSpPr>
          <p:spPr>
            <a:xfrm>
              <a:off x="7460195" y="3220214"/>
              <a:ext cx="81089" cy="8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2C9551F7-1CC2-17DA-E795-426C995C9B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0" t="16723" r="2754" b="16297"/>
          <a:stretch/>
        </p:blipFill>
        <p:spPr>
          <a:xfrm>
            <a:off x="-278361" y="3485385"/>
            <a:ext cx="3276213" cy="1719481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FBB2D7DD-F93E-8C14-FD55-F8D608F6BC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24065" r="2121" b="29834"/>
          <a:stretch/>
        </p:blipFill>
        <p:spPr>
          <a:xfrm>
            <a:off x="-278360" y="4334470"/>
            <a:ext cx="2023578" cy="968518"/>
          </a:xfrm>
          <a:prstGeom prst="rect">
            <a:avLst/>
          </a:prstGeom>
        </p:spPr>
      </p:pic>
      <p:pic>
        <p:nvPicPr>
          <p:cNvPr id="8" name="Imagen 7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6DE4F0E-359C-8659-9F6A-E7FB60FA61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20768" r="52157" b="16265"/>
          <a:stretch/>
        </p:blipFill>
        <p:spPr>
          <a:xfrm>
            <a:off x="5241272" y="2218713"/>
            <a:ext cx="4093228" cy="3100152"/>
          </a:xfrm>
          <a:prstGeom prst="rect">
            <a:avLst/>
          </a:prstGeom>
        </p:spPr>
      </p:pic>
      <p:pic>
        <p:nvPicPr>
          <p:cNvPr id="9" name="Imagen 8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2D65546-0E04-829A-2C66-1EFA7456FC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3625" r="32257" b="25757"/>
          <a:stretch/>
        </p:blipFill>
        <p:spPr>
          <a:xfrm>
            <a:off x="7182577" y="3375447"/>
            <a:ext cx="2239784" cy="2118417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120EC8C9-E192-543B-41C9-9EE6E8E256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t="25327" r="75928" b="24553"/>
          <a:stretch/>
        </p:blipFill>
        <p:spPr>
          <a:xfrm>
            <a:off x="8292693" y="3830850"/>
            <a:ext cx="1129668" cy="1426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4BEBE0-30E7-49E4-A816-DCA7EB661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780" y="720241"/>
            <a:ext cx="5806440" cy="1952689"/>
          </a:xfrm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n-US" sz="4400" b="1" dirty="0" err="1"/>
              <a:t>Radoš</a:t>
            </a:r>
            <a:r>
              <a:rPr lang="lv-LV" sz="4400" b="1" dirty="0"/>
              <a:t>ā</a:t>
            </a:r>
            <a:r>
              <a:rPr lang="en-US" sz="4400" b="1" dirty="0"/>
              <a:t>s </a:t>
            </a:r>
            <a:r>
              <a:rPr lang="en-US" sz="4400" b="1" dirty="0" err="1"/>
              <a:t>domāšanas</a:t>
            </a:r>
            <a:r>
              <a:rPr lang="en-US" sz="4400" b="1" dirty="0"/>
              <a:t> </a:t>
            </a:r>
            <a:r>
              <a:rPr lang="en-US" sz="4400" b="1" dirty="0" err="1"/>
              <a:t>pamatprincipi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0CBEA-0FC4-4517-9DF7-3E1CB1F7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8733" y="2993314"/>
            <a:ext cx="5806440" cy="1039458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lv-LV" sz="2400" dirty="0"/>
              <a:t>Kristīne </a:t>
            </a:r>
            <a:r>
              <a:rPr lang="lv-LV" sz="2400" dirty="0" err="1"/>
              <a:t>Lukaševica</a:t>
            </a:r>
            <a:endParaRPr lang="lv-LV" sz="2400" dirty="0"/>
          </a:p>
          <a:p>
            <a:pPr algn="r">
              <a:spcBef>
                <a:spcPts val="0"/>
              </a:spcBef>
            </a:pPr>
            <a:r>
              <a:rPr lang="lv-LV" sz="1800" dirty="0"/>
              <a:t>Madonas Valsts ģimnāzijas </a:t>
            </a:r>
          </a:p>
          <a:p>
            <a:pPr algn="r">
              <a:spcBef>
                <a:spcPts val="0"/>
              </a:spcBef>
            </a:pPr>
            <a:r>
              <a:rPr lang="lv-LV" sz="1800" dirty="0"/>
              <a:t>izglītības metodiķe</a:t>
            </a:r>
          </a:p>
          <a:p>
            <a:pPr algn="r">
              <a:spcBef>
                <a:spcPts val="0"/>
              </a:spcBef>
            </a:pPr>
            <a:endParaRPr lang="en-US" sz="2400" dirty="0"/>
          </a:p>
        </p:txBody>
      </p:sp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2E0AF15B-946B-E61F-27E1-33F2B2A382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8202470" y="1179535"/>
            <a:ext cx="1097627" cy="544726"/>
          </a:xfrm>
          <a:prstGeom prst="rect">
            <a:avLst/>
          </a:prstGeom>
        </p:spPr>
      </p:pic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A6C64AD8-0DB0-2832-F1C1-35805C11EF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7067" r="23582" b="7841"/>
          <a:stretch/>
        </p:blipFill>
        <p:spPr>
          <a:xfrm>
            <a:off x="-1262910" y="-1437473"/>
            <a:ext cx="2759858" cy="2736884"/>
          </a:xfrm>
          <a:prstGeom prst="rect">
            <a:avLst/>
          </a:prstGeom>
        </p:spPr>
      </p:pic>
      <p:pic>
        <p:nvPicPr>
          <p:cNvPr id="21" name="Imagen 20" descr="Imagen que contiene Forma&#10;&#10;Descripción generada automáticamente">
            <a:extLst>
              <a:ext uri="{FF2B5EF4-FFF2-40B4-BE49-F238E27FC236}">
                <a16:creationId xmlns:a16="http://schemas.microsoft.com/office/drawing/2014/main" id="{632DD628-04C5-CA87-E1EE-559AE69DA8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4583" r="22933" b="6607"/>
          <a:stretch/>
        </p:blipFill>
        <p:spPr>
          <a:xfrm>
            <a:off x="6651387" y="-1303255"/>
            <a:ext cx="1835802" cy="1824428"/>
          </a:xfrm>
          <a:prstGeom prst="rect">
            <a:avLst/>
          </a:prstGeom>
        </p:spPr>
      </p:pic>
      <p:pic>
        <p:nvPicPr>
          <p:cNvPr id="23" name="Imagen 22" descr="Imagen que contiene luz, lámpara&#10;&#10;Descripción generada automáticamente">
            <a:extLst>
              <a:ext uri="{FF2B5EF4-FFF2-40B4-BE49-F238E27FC236}">
                <a16:creationId xmlns:a16="http://schemas.microsoft.com/office/drawing/2014/main" id="{DD46D984-9223-3367-6904-B3BCA1FAFDC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6158" r="23333" b="5607"/>
          <a:stretch/>
        </p:blipFill>
        <p:spPr>
          <a:xfrm>
            <a:off x="671495" y="1353532"/>
            <a:ext cx="471505" cy="451627"/>
          </a:xfrm>
          <a:prstGeom prst="rect">
            <a:avLst/>
          </a:prstGeom>
        </p:spPr>
      </p:pic>
      <p:pic>
        <p:nvPicPr>
          <p:cNvPr id="44" name="Imagen 43" descr="Icono&#10;&#10;Descripción generada automáticamente">
            <a:extLst>
              <a:ext uri="{FF2B5EF4-FFF2-40B4-BE49-F238E27FC236}">
                <a16:creationId xmlns:a16="http://schemas.microsoft.com/office/drawing/2014/main" id="{EEEBC7D9-ECC0-D71D-C3CB-0DE8581C005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8232" r="2400" b="10923"/>
          <a:stretch/>
        </p:blipFill>
        <p:spPr>
          <a:xfrm>
            <a:off x="736095" y="4533677"/>
            <a:ext cx="1550866" cy="756713"/>
          </a:xfrm>
          <a:prstGeom prst="rect">
            <a:avLst/>
          </a:prstGeom>
        </p:spPr>
      </p:pic>
      <p:pic>
        <p:nvPicPr>
          <p:cNvPr id="54" name="Imagen 53" descr="Círculo&#10;&#10;Descripción generada automáticamente">
            <a:extLst>
              <a:ext uri="{FF2B5EF4-FFF2-40B4-BE49-F238E27FC236}">
                <a16:creationId xmlns:a16="http://schemas.microsoft.com/office/drawing/2014/main" id="{F11A0CF4-010E-A5AB-9200-827BEFFCAB7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0" t="6535" r="24866" b="6900"/>
          <a:stretch/>
        </p:blipFill>
        <p:spPr>
          <a:xfrm>
            <a:off x="8341110" y="2055563"/>
            <a:ext cx="801545" cy="7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6" dur="4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8" dur="3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10000" decel="1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4.07407E-6 L 0.00035 0.05031 " pathEditMode="relative" rAng="0" ptsTypes="AA">
                                          <p:cBhvr>
                                            <p:cTn id="10" dur="5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5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10000" decel="1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2.09877E-6 L 0.00035 0.05031 " pathEditMode="relative" rAng="0" ptsTypes="AA">
                                          <p:cBhvr>
                                            <p:cTn id="12" dur="7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6" dur="6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38889E-6 0.00123 L 0.01337 0.03055 " pathEditMode="relative" rAng="0" ptsTypes="AA" p14:bounceEnd="5091">
                                          <p:cBhvr>
                                            <p:cTn id="18" dur="6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0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5E-6 0.00123 L 0.01337 0.03055 " pathEditMode="relative" rAng="0" ptsTypes="AA" p14:bounceEnd="5091">
                                          <p:cBhvr>
                                            <p:cTn id="22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4" dur="8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3.61111E-6 0.00124 L 0.01336 0.03056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8" dur="9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7136 0.00062 " pathEditMode="relative" rAng="0" ptsTypes="AA">
                                          <p:cBhvr>
                                            <p:cTn id="30" dur="7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32" dur="6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34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36" dur="4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38" dur="6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repeatCount="indefinite" accel="4727" de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40" dur="2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accel="1405" decel="1081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42" dur="9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44" dur="3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0.00185 L 2.22222E-6 0.03765 " pathEditMode="relative" rAng="0" ptsTypes="AA">
                                          <p:cBhvr>
                                            <p:cTn id="46" dur="5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6" dur="4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8" dur="3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10000" decel="1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4.07407E-6 L 0.00035 0.05031 " pathEditMode="relative" rAng="0" ptsTypes="AA">
                                          <p:cBhvr>
                                            <p:cTn id="10" dur="5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5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10000" decel="1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2.09877E-6 L 0.00035 0.05031 " pathEditMode="relative" rAng="0" ptsTypes="AA">
                                          <p:cBhvr>
                                            <p:cTn id="12" dur="7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6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38889E-6 0.00123 L 0.01337 0.03055 " pathEditMode="relative" rAng="0" ptsTypes="AA">
                                          <p:cBhvr>
                                            <p:cTn id="18" dur="6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0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5E-6 0.00123 L 0.01337 0.03055 " pathEditMode="relative" rAng="0" ptsTypes="AA">
                                          <p:cBhvr>
                                            <p:cTn id="22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4" dur="8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3.61111E-6 0.00124 L 0.01336 0.03056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8" dur="9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7136 0.00062 " pathEditMode="relative" rAng="0" ptsTypes="AA">
                                          <p:cBhvr>
                                            <p:cTn id="30" dur="7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32" dur="6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34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36" dur="4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38" dur="6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repeatCount="indefinite" accel="4727" de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40" dur="2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accel="1405" decel="1081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42" dur="9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44" dur="3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0.00185 L 2.22222E-6 0.03765 " pathEditMode="relative" rAng="0" ptsTypes="AA">
                                          <p:cBhvr>
                                            <p:cTn id="46" dur="5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50205632-89F2-4CCC-D5EA-7E272FB5B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3" t="16723" r="2755" b="32838"/>
          <a:stretch/>
        </p:blipFill>
        <p:spPr>
          <a:xfrm flipH="1" flipV="1">
            <a:off x="7251179" y="-2"/>
            <a:ext cx="1892820" cy="2008910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9379ABD-BE92-CD49-C95B-4B08C69DD6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8" t="24065" r="2121" b="37755"/>
          <a:stretch/>
        </p:blipFill>
        <p:spPr>
          <a:xfrm flipH="1" flipV="1">
            <a:off x="8271392" y="-71432"/>
            <a:ext cx="1009571" cy="802102"/>
          </a:xfrm>
          <a:prstGeom prst="rect">
            <a:avLst/>
          </a:prstGeom>
        </p:spPr>
      </p:pic>
      <p:pic>
        <p:nvPicPr>
          <p:cNvPr id="5" name="Imagen 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69C2DB85-AE99-1A6B-224A-3D3750A30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41356" r="63618" b="23902"/>
          <a:stretch/>
        </p:blipFill>
        <p:spPr>
          <a:xfrm flipH="1">
            <a:off x="-2" y="3433035"/>
            <a:ext cx="3090067" cy="1710466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8D522B0-4027-2A73-8105-32590608BC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5327" r="81431" b="24553"/>
          <a:stretch/>
        </p:blipFill>
        <p:spPr>
          <a:xfrm flipH="1">
            <a:off x="-38101" y="3556862"/>
            <a:ext cx="969818" cy="1624738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extLst>
              <a:ext uri="{FF2B5EF4-FFF2-40B4-BE49-F238E27FC236}">
                <a16:creationId xmlns:a16="http://schemas.microsoft.com/office/drawing/2014/main" id="{709E8D6D-25DC-E418-E192-3A4B320EFC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-225019" y="750134"/>
            <a:ext cx="1097627" cy="544726"/>
          </a:xfrm>
          <a:prstGeom prst="rect">
            <a:avLst/>
          </a:prstGeom>
        </p:spPr>
      </p:pic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2977BB8F-901A-F6AE-6347-F64054F0CE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7456490" y="3721522"/>
            <a:ext cx="2286955" cy="1134961"/>
          </a:xfrm>
          <a:prstGeom prst="rect">
            <a:avLst/>
          </a:prstGeom>
        </p:spPr>
      </p:pic>
      <p:sp>
        <p:nvSpPr>
          <p:cNvPr id="19" name="Google Shape;135;p28">
            <a:extLst>
              <a:ext uri="{FF2B5EF4-FFF2-40B4-BE49-F238E27FC236}">
                <a16:creationId xmlns:a16="http://schemas.microsoft.com/office/drawing/2014/main" id="{DCDD906A-D901-04AC-A89B-F0E69D43A319}"/>
              </a:ext>
            </a:extLst>
          </p:cNvPr>
          <p:cNvSpPr txBox="1"/>
          <p:nvPr/>
        </p:nvSpPr>
        <p:spPr>
          <a:xfrm>
            <a:off x="931717" y="854498"/>
            <a:ext cx="7960283" cy="388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zinātkāre un vēlēšanās mācīties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pozitīvā neapmierinātība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spēja un gatavība riskēt, eksperimentēt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spēles un atklāsmes prieks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spēja brīnīties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tolerance pret atšķirīgo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atvērtība jaunajam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spēja uz lietām skatīties no dažādiem skatu punktiem</a:t>
            </a:r>
            <a:endParaRPr sz="2800" dirty="0">
              <a:solidFill>
                <a:srgbClr val="7030A0"/>
              </a:solidFill>
              <a:ea typeface="Anaheim"/>
              <a:cs typeface="Anaheim"/>
              <a:sym typeface="Anaheim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B4A40A6-4313-5A6E-C427-FE2354EB7F4B}"/>
              </a:ext>
            </a:extLst>
          </p:cNvPr>
          <p:cNvGrpSpPr/>
          <p:nvPr/>
        </p:nvGrpSpPr>
        <p:grpSpPr>
          <a:xfrm>
            <a:off x="460145" y="1170075"/>
            <a:ext cx="8224154" cy="2054318"/>
            <a:chOff x="399330" y="1154884"/>
            <a:chExt cx="8345784" cy="20847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F4566C5-8C9C-15A5-82A2-F9B70773E7E7}"/>
                </a:ext>
              </a:extLst>
            </p:cNvPr>
            <p:cNvSpPr/>
            <p:nvPr/>
          </p:nvSpPr>
          <p:spPr>
            <a:xfrm>
              <a:off x="8659536" y="315400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2C05076-AE96-AF06-8912-558157E7E246}"/>
                </a:ext>
              </a:extLst>
            </p:cNvPr>
            <p:cNvSpPr/>
            <p:nvPr/>
          </p:nvSpPr>
          <p:spPr>
            <a:xfrm>
              <a:off x="399330" y="230979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4169BFE3-6DE9-EA72-20E2-FF87433475AF}"/>
                </a:ext>
              </a:extLst>
            </p:cNvPr>
            <p:cNvSpPr/>
            <p:nvPr/>
          </p:nvSpPr>
          <p:spPr>
            <a:xfrm>
              <a:off x="676363" y="174820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56C3943-0BAD-6C11-CD8B-7AFFCFB8C9D2}"/>
                </a:ext>
              </a:extLst>
            </p:cNvPr>
            <p:cNvSpPr/>
            <p:nvPr/>
          </p:nvSpPr>
          <p:spPr>
            <a:xfrm>
              <a:off x="8343900" y="155806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074ABF9-2095-F913-6CF0-64D911337E4A}"/>
                </a:ext>
              </a:extLst>
            </p:cNvPr>
            <p:cNvSpPr/>
            <p:nvPr/>
          </p:nvSpPr>
          <p:spPr>
            <a:xfrm>
              <a:off x="8053339" y="1154884"/>
              <a:ext cx="81089" cy="8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8" name="Título 20">
            <a:extLst>
              <a:ext uri="{FF2B5EF4-FFF2-40B4-BE49-F238E27FC236}">
                <a16:creationId xmlns:a16="http://schemas.microsoft.com/office/drawing/2014/main" id="{EFD9BC48-D3D8-8588-57E5-E7EFEA42F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608" y="358411"/>
            <a:ext cx="6657745" cy="699246"/>
          </a:xfrm>
        </p:spPr>
        <p:txBody>
          <a:bodyPr/>
          <a:lstStyle/>
          <a:p>
            <a:r>
              <a:rPr lang="lv-LV" sz="3600" dirty="0"/>
              <a:t>Radošam cilvēkam raksturīga: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55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1.97531E-6 L 0.07136 0.00062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4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6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8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 p14:bounceEnd="5091">
                                          <p:cBhvr>
                                            <p:cTn id="20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2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 p14:bounceEnd="5091">
                                          <p:cBhvr>
                                            <p:cTn id="24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6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1.97531E-6 L 0.07136 0.00062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4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6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8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>
                                          <p:cBhvr>
                                            <p:cTn id="20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2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>
                                          <p:cBhvr>
                                            <p:cTn id="24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6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50205632-89F2-4CCC-D5EA-7E272FB5B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3" t="16723" r="2755" b="32838"/>
          <a:stretch/>
        </p:blipFill>
        <p:spPr>
          <a:xfrm flipH="1" flipV="1">
            <a:off x="7251179" y="-2"/>
            <a:ext cx="1892820" cy="2008910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9379ABD-BE92-CD49-C95B-4B08C69DD6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8" t="24065" r="2121" b="37755"/>
          <a:stretch/>
        </p:blipFill>
        <p:spPr>
          <a:xfrm flipH="1" flipV="1">
            <a:off x="8271392" y="-71432"/>
            <a:ext cx="1009571" cy="802102"/>
          </a:xfrm>
          <a:prstGeom prst="rect">
            <a:avLst/>
          </a:prstGeom>
        </p:spPr>
      </p:pic>
      <p:pic>
        <p:nvPicPr>
          <p:cNvPr id="5" name="Imagen 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69C2DB85-AE99-1A6B-224A-3D3750A30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41356" r="63618" b="23902"/>
          <a:stretch/>
        </p:blipFill>
        <p:spPr>
          <a:xfrm flipH="1">
            <a:off x="-2" y="3433035"/>
            <a:ext cx="3090067" cy="1710466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8D522B0-4027-2A73-8105-32590608BC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5327" r="81431" b="24553"/>
          <a:stretch/>
        </p:blipFill>
        <p:spPr>
          <a:xfrm flipH="1">
            <a:off x="-38101" y="3556862"/>
            <a:ext cx="969818" cy="1624738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extLst>
              <a:ext uri="{FF2B5EF4-FFF2-40B4-BE49-F238E27FC236}">
                <a16:creationId xmlns:a16="http://schemas.microsoft.com/office/drawing/2014/main" id="{709E8D6D-25DC-E418-E192-3A4B320EFC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-225019" y="750134"/>
            <a:ext cx="1097627" cy="544726"/>
          </a:xfrm>
          <a:prstGeom prst="rect">
            <a:avLst/>
          </a:prstGeom>
        </p:spPr>
      </p:pic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2977BB8F-901A-F6AE-6347-F64054F0CE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7456490" y="3721522"/>
            <a:ext cx="2286955" cy="1134961"/>
          </a:xfrm>
          <a:prstGeom prst="rect">
            <a:avLst/>
          </a:prstGeom>
        </p:spPr>
      </p:pic>
      <p:sp>
        <p:nvSpPr>
          <p:cNvPr id="19" name="Google Shape;135;p28">
            <a:extLst>
              <a:ext uri="{FF2B5EF4-FFF2-40B4-BE49-F238E27FC236}">
                <a16:creationId xmlns:a16="http://schemas.microsoft.com/office/drawing/2014/main" id="{DCDD906A-D901-04AC-A89B-F0E69D43A319}"/>
              </a:ext>
            </a:extLst>
          </p:cNvPr>
          <p:cNvSpPr txBox="1"/>
          <p:nvPr/>
        </p:nvSpPr>
        <p:spPr>
          <a:xfrm>
            <a:off x="1102696" y="854497"/>
            <a:ext cx="6857764" cy="352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Augsts radošums ir cilvēkiem, kam IQ ir 120 – 150.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Ja intelekta līmenis ir ļoti augsts, piemēram, 170 – 180, tas kavē radošumu.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B4A40A6-4313-5A6E-C427-FE2354EB7F4B}"/>
              </a:ext>
            </a:extLst>
          </p:cNvPr>
          <p:cNvGrpSpPr/>
          <p:nvPr/>
        </p:nvGrpSpPr>
        <p:grpSpPr>
          <a:xfrm>
            <a:off x="969815" y="1195007"/>
            <a:ext cx="8224154" cy="2054318"/>
            <a:chOff x="399330" y="1154884"/>
            <a:chExt cx="8345784" cy="20847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F4566C5-8C9C-15A5-82A2-F9B70773E7E7}"/>
                </a:ext>
              </a:extLst>
            </p:cNvPr>
            <p:cNvSpPr/>
            <p:nvPr/>
          </p:nvSpPr>
          <p:spPr>
            <a:xfrm>
              <a:off x="8659536" y="315400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2C05076-AE96-AF06-8912-558157E7E246}"/>
                </a:ext>
              </a:extLst>
            </p:cNvPr>
            <p:cNvSpPr/>
            <p:nvPr/>
          </p:nvSpPr>
          <p:spPr>
            <a:xfrm>
              <a:off x="399330" y="230979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4169BFE3-6DE9-EA72-20E2-FF87433475AF}"/>
                </a:ext>
              </a:extLst>
            </p:cNvPr>
            <p:cNvSpPr/>
            <p:nvPr/>
          </p:nvSpPr>
          <p:spPr>
            <a:xfrm>
              <a:off x="676363" y="174820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56C3943-0BAD-6C11-CD8B-7AFFCFB8C9D2}"/>
                </a:ext>
              </a:extLst>
            </p:cNvPr>
            <p:cNvSpPr/>
            <p:nvPr/>
          </p:nvSpPr>
          <p:spPr>
            <a:xfrm>
              <a:off x="8343900" y="155806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074ABF9-2095-F913-6CF0-64D911337E4A}"/>
                </a:ext>
              </a:extLst>
            </p:cNvPr>
            <p:cNvSpPr/>
            <p:nvPr/>
          </p:nvSpPr>
          <p:spPr>
            <a:xfrm>
              <a:off x="8053339" y="1154884"/>
              <a:ext cx="81089" cy="8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8" name="Título 20">
            <a:extLst>
              <a:ext uri="{FF2B5EF4-FFF2-40B4-BE49-F238E27FC236}">
                <a16:creationId xmlns:a16="http://schemas.microsoft.com/office/drawing/2014/main" id="{EFD9BC48-D3D8-8588-57E5-E7EFEA42F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608" y="358411"/>
            <a:ext cx="6657745" cy="699246"/>
          </a:xfrm>
        </p:spPr>
        <p:txBody>
          <a:bodyPr/>
          <a:lstStyle/>
          <a:p>
            <a:r>
              <a:rPr lang="lv-LV" sz="3600" dirty="0"/>
              <a:t>Radošums un IQ</a:t>
            </a:r>
            <a:endParaRPr lang="en-US" sz="3600" dirty="0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5C07FFE3-EB06-94C5-A470-E97F808019B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044" t="63773" r="23456" b="12353"/>
          <a:stretch/>
        </p:blipFill>
        <p:spPr>
          <a:xfrm>
            <a:off x="976924" y="2998767"/>
            <a:ext cx="6983536" cy="17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1.97531E-6 L 0.07136 0.00062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4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6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8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 p14:bounceEnd="5091">
                                          <p:cBhvr>
                                            <p:cTn id="20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2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 p14:bounceEnd="5091">
                                          <p:cBhvr>
                                            <p:cTn id="24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6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1.97531E-6 L 0.07136 0.00062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4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6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8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>
                                          <p:cBhvr>
                                            <p:cTn id="20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2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>
                                          <p:cBhvr>
                                            <p:cTn id="24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6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atura vietturis 8">
            <a:extLst>
              <a:ext uri="{FF2B5EF4-FFF2-40B4-BE49-F238E27FC236}">
                <a16:creationId xmlns:a16="http://schemas.microsoft.com/office/drawing/2014/main" id="{4A78329D-6A0E-2D3F-C8F5-57A6413B8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18" y="1136276"/>
            <a:ext cx="4309781" cy="345477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2400" dirty="0">
                <a:latin typeface="+mn-lt"/>
              </a:rPr>
              <a:t>Z – zinātkāre (kāpēc?)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2400" dirty="0">
                <a:latin typeface="+mn-lt"/>
              </a:rPr>
              <a:t>A – atvērtība (spēja akceptēt jaunas, pirmajā mirklī pat nepieņemamas idejas un ieviest tās  domāšanā)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2400" dirty="0">
                <a:latin typeface="+mn-lt"/>
              </a:rPr>
              <a:t>E – enerģija (kaisle, aizrautība, alkas darboties)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2400" dirty="0">
                <a:latin typeface="+mn-lt"/>
              </a:rPr>
              <a:t>R – spēja riskēt (pamest esošo komforta zonu un doties nezināmajā)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lv-LV" dirty="0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C58C16C-9211-02D5-7FE5-F2BD922E3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6372" y="552452"/>
            <a:ext cx="4111256" cy="698909"/>
          </a:xfrm>
        </p:spPr>
        <p:txBody>
          <a:bodyPr/>
          <a:lstStyle/>
          <a:p>
            <a:r>
              <a:rPr lang="lv-LV" sz="4000" dirty="0"/>
              <a:t>Radošā gara telpa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6505492-0521-BBD1-05C0-87BCF2564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91" t="16340" r="22500" b="9804"/>
          <a:stretch/>
        </p:blipFill>
        <p:spPr>
          <a:xfrm>
            <a:off x="4846073" y="1251361"/>
            <a:ext cx="3960159" cy="37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94AF11B3-F372-8163-5F6D-CD4C4A4EC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59" y="1136276"/>
            <a:ext cx="8337176" cy="345477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2800" dirty="0">
                <a:latin typeface="+mn-lt"/>
              </a:rPr>
              <a:t>Zinātkāre – izdomā 3 lietas, par kurām gribētu uzzināt vairāk. Atrodi 3 ceļus, kā to noskaidrot. Rīkojies!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2800" dirty="0">
                <a:latin typeface="+mn-lt"/>
              </a:rPr>
              <a:t>Atvērtība – lasi grāmatas, rakstus, sarunājies ar citādi domājošiem.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2800" dirty="0">
                <a:latin typeface="+mn-lt"/>
              </a:rPr>
              <a:t>Enerģija – meklē iemeslus, kāpēc Tava enerģija ir tik maza. Ja atradīsi cēloni, jādomā, kā novērst  šķēršļus.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2800" dirty="0">
                <a:latin typeface="+mn-lt"/>
              </a:rPr>
              <a:t>Spēja riskēt – tiecies ar cilvēkiem, kas dzīvē daudz ko sasnieguši, pārvarējuši, riskējuši. Izvēlies vaļasprieku ar nelielu riska pakāpi!</a:t>
            </a: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69490B4A-C0F1-D4E2-C0DF-54472F69B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532" y="552452"/>
            <a:ext cx="6606362" cy="482972"/>
          </a:xfrm>
        </p:spPr>
        <p:txBody>
          <a:bodyPr/>
          <a:lstStyle/>
          <a:p>
            <a:r>
              <a:rPr lang="lv-LV" sz="3600" dirty="0"/>
              <a:t>Kā paplašināt savu radošā gara telpu</a:t>
            </a:r>
          </a:p>
        </p:txBody>
      </p:sp>
      <p:pic>
        <p:nvPicPr>
          <p:cNvPr id="4" name="Imagen 5" descr="Icono&#10;&#10;Descripción generada automáticamente">
            <a:extLst>
              <a:ext uri="{FF2B5EF4-FFF2-40B4-BE49-F238E27FC236}">
                <a16:creationId xmlns:a16="http://schemas.microsoft.com/office/drawing/2014/main" id="{70B7453E-A6D0-EF55-0343-05D3D4021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5327" r="81431" b="24553"/>
          <a:stretch/>
        </p:blipFill>
        <p:spPr>
          <a:xfrm flipH="1">
            <a:off x="-38101" y="3556862"/>
            <a:ext cx="969818" cy="16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6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 p14:bounceEnd="5091">
                                          <p:cBhvr>
                                            <p:cTn id="24" dur="3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00" y="-617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6" dur="8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>
                                          <p:cBhvr>
                                            <p:cTn id="24" dur="3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6" dur="8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50205632-89F2-4CCC-D5EA-7E272FB5B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3" t="16723" r="2755" b="32838"/>
          <a:stretch/>
        </p:blipFill>
        <p:spPr>
          <a:xfrm flipH="1" flipV="1">
            <a:off x="7251179" y="-2"/>
            <a:ext cx="1892820" cy="2008910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9379ABD-BE92-CD49-C95B-4B08C69DD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8" t="24065" r="2121" b="37755"/>
          <a:stretch/>
        </p:blipFill>
        <p:spPr>
          <a:xfrm flipH="1" flipV="1">
            <a:off x="8271392" y="-71432"/>
            <a:ext cx="1009571" cy="802102"/>
          </a:xfrm>
          <a:prstGeom prst="rect">
            <a:avLst/>
          </a:prstGeom>
        </p:spPr>
      </p:pic>
      <p:pic>
        <p:nvPicPr>
          <p:cNvPr id="5" name="Imagen 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69C2DB85-AE99-1A6B-224A-3D3750A30D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41356" r="63618" b="23902"/>
          <a:stretch/>
        </p:blipFill>
        <p:spPr>
          <a:xfrm flipH="1">
            <a:off x="-2" y="3433035"/>
            <a:ext cx="3090067" cy="1710466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8D522B0-4027-2A73-8105-32590608BC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5327" r="81431" b="24553"/>
          <a:stretch/>
        </p:blipFill>
        <p:spPr>
          <a:xfrm flipH="1">
            <a:off x="-38101" y="3556862"/>
            <a:ext cx="969818" cy="1624738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extLst>
              <a:ext uri="{FF2B5EF4-FFF2-40B4-BE49-F238E27FC236}">
                <a16:creationId xmlns:a16="http://schemas.microsoft.com/office/drawing/2014/main" id="{709E8D6D-25DC-E418-E192-3A4B320EF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-225019" y="750134"/>
            <a:ext cx="1097627" cy="544726"/>
          </a:xfrm>
          <a:prstGeom prst="rect">
            <a:avLst/>
          </a:prstGeom>
        </p:spPr>
      </p:pic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2977BB8F-901A-F6AE-6347-F64054F0CE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7198556" y="3668342"/>
            <a:ext cx="2286955" cy="1134961"/>
          </a:xfrm>
          <a:prstGeom prst="rect">
            <a:avLst/>
          </a:prstGeom>
        </p:spPr>
      </p:pic>
      <p:sp>
        <p:nvSpPr>
          <p:cNvPr id="19" name="Google Shape;135;p28">
            <a:extLst>
              <a:ext uri="{FF2B5EF4-FFF2-40B4-BE49-F238E27FC236}">
                <a16:creationId xmlns:a16="http://schemas.microsoft.com/office/drawing/2014/main" id="{DCDD906A-D901-04AC-A89B-F0E69D43A319}"/>
              </a:ext>
            </a:extLst>
          </p:cNvPr>
          <p:cNvSpPr txBox="1"/>
          <p:nvPr/>
        </p:nvSpPr>
        <p:spPr>
          <a:xfrm>
            <a:off x="723900" y="1567380"/>
            <a:ext cx="7696200" cy="287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lvl="0" algn="ctr"/>
            <a:r>
              <a:rPr lang="lv-LV" sz="2800" dirty="0">
                <a:solidFill>
                  <a:srgbClr val="191919"/>
                </a:solidFill>
                <a:ea typeface="Anaheim"/>
                <a:cs typeface="Anaheim"/>
                <a:sym typeface="Anaheim"/>
              </a:rPr>
              <a:t>Izglītības galvenais mērķis ir </a:t>
            </a:r>
            <a:r>
              <a:rPr lang="lv-LV" sz="2800" u="sng" dirty="0">
                <a:solidFill>
                  <a:srgbClr val="191919"/>
                </a:solidFill>
                <a:ea typeface="Anaheim"/>
                <a:cs typeface="Anaheim"/>
                <a:sym typeface="Anaheim"/>
              </a:rPr>
              <a:t>izveidot cilvēkus</a:t>
            </a:r>
            <a:r>
              <a:rPr lang="lv-LV" sz="2800" dirty="0">
                <a:solidFill>
                  <a:srgbClr val="191919"/>
                </a:solidFill>
                <a:ea typeface="Anaheim"/>
                <a:cs typeface="Anaheim"/>
                <a:sym typeface="Anaheim"/>
              </a:rPr>
              <a:t>, kuri spēj paveikt kaut ko jaunu, nevis tikai atkārtot to, ko darījušas iepriekšējās paaudzes, - </a:t>
            </a:r>
            <a:r>
              <a:rPr lang="lv-LV" sz="2800" u="sng" dirty="0">
                <a:solidFill>
                  <a:srgbClr val="191919"/>
                </a:solidFill>
                <a:ea typeface="Anaheim"/>
                <a:cs typeface="Anaheim"/>
                <a:sym typeface="Anaheim"/>
              </a:rPr>
              <a:t>radošus cilvēkus, kuri spēj izgudrot un atklāt.</a:t>
            </a:r>
          </a:p>
          <a:p>
            <a:pPr lvl="0" algn="r"/>
            <a:r>
              <a:rPr lang="lv-LV" sz="2000" dirty="0">
                <a:solidFill>
                  <a:srgbClr val="191919"/>
                </a:solidFill>
                <a:ea typeface="Anaheim"/>
                <a:cs typeface="Anaheim"/>
                <a:sym typeface="Anaheim"/>
              </a:rPr>
              <a:t>Žans </a:t>
            </a:r>
            <a:r>
              <a:rPr lang="lv-LV" sz="2000" dirty="0" err="1">
                <a:solidFill>
                  <a:srgbClr val="191919"/>
                </a:solidFill>
                <a:ea typeface="Anaheim"/>
                <a:cs typeface="Anaheim"/>
                <a:sym typeface="Anaheim"/>
              </a:rPr>
              <a:t>Piažē</a:t>
            </a:r>
            <a:endParaRPr sz="2000" b="1" dirty="0">
              <a:solidFill>
                <a:srgbClr val="6E6EE3"/>
              </a:solidFill>
              <a:ea typeface="Anaheim"/>
              <a:cs typeface="Anaheim"/>
              <a:sym typeface="Anaheim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B4A40A6-4313-5A6E-C427-FE2354EB7F4B}"/>
              </a:ext>
            </a:extLst>
          </p:cNvPr>
          <p:cNvGrpSpPr/>
          <p:nvPr/>
        </p:nvGrpSpPr>
        <p:grpSpPr>
          <a:xfrm>
            <a:off x="460145" y="1170075"/>
            <a:ext cx="8224154" cy="2054318"/>
            <a:chOff x="399330" y="1154884"/>
            <a:chExt cx="8345784" cy="20847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F4566C5-8C9C-15A5-82A2-F9B70773E7E7}"/>
                </a:ext>
              </a:extLst>
            </p:cNvPr>
            <p:cNvSpPr/>
            <p:nvPr/>
          </p:nvSpPr>
          <p:spPr>
            <a:xfrm>
              <a:off x="8659536" y="315400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2C05076-AE96-AF06-8912-558157E7E246}"/>
                </a:ext>
              </a:extLst>
            </p:cNvPr>
            <p:cNvSpPr/>
            <p:nvPr/>
          </p:nvSpPr>
          <p:spPr>
            <a:xfrm>
              <a:off x="399330" y="230979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4169BFE3-6DE9-EA72-20E2-FF87433475AF}"/>
                </a:ext>
              </a:extLst>
            </p:cNvPr>
            <p:cNvSpPr/>
            <p:nvPr/>
          </p:nvSpPr>
          <p:spPr>
            <a:xfrm>
              <a:off x="676363" y="174820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56C3943-0BAD-6C11-CD8B-7AFFCFB8C9D2}"/>
                </a:ext>
              </a:extLst>
            </p:cNvPr>
            <p:cNvSpPr/>
            <p:nvPr/>
          </p:nvSpPr>
          <p:spPr>
            <a:xfrm>
              <a:off x="8343900" y="155806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074ABF9-2095-F913-6CF0-64D911337E4A}"/>
                </a:ext>
              </a:extLst>
            </p:cNvPr>
            <p:cNvSpPr/>
            <p:nvPr/>
          </p:nvSpPr>
          <p:spPr>
            <a:xfrm>
              <a:off x="8053339" y="1154884"/>
              <a:ext cx="81089" cy="8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41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20988E-6 L 0.07135 0.00061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4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6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8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 p14:bounceEnd="5091">
                                          <p:cBhvr>
                                            <p:cTn id="20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2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 p14:bounceEnd="5091">
                                          <p:cBhvr>
                                            <p:cTn id="24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6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20988E-6 L 0.07135 0.00061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4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6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8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>
                                          <p:cBhvr>
                                            <p:cTn id="20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2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>
                                          <p:cBhvr>
                                            <p:cTn id="24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6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50205632-89F2-4CCC-D5EA-7E272FB5B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3" t="16723" r="2755" b="32838"/>
          <a:stretch/>
        </p:blipFill>
        <p:spPr>
          <a:xfrm flipH="1" flipV="1">
            <a:off x="7251179" y="-2"/>
            <a:ext cx="1892820" cy="2008910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9379ABD-BE92-CD49-C95B-4B08C69DD6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8" t="24065" r="2121" b="37755"/>
          <a:stretch/>
        </p:blipFill>
        <p:spPr>
          <a:xfrm flipH="1" flipV="1">
            <a:off x="8271392" y="-71432"/>
            <a:ext cx="1009571" cy="802102"/>
          </a:xfrm>
          <a:prstGeom prst="rect">
            <a:avLst/>
          </a:prstGeom>
        </p:spPr>
      </p:pic>
      <p:pic>
        <p:nvPicPr>
          <p:cNvPr id="5" name="Imagen 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69C2DB85-AE99-1A6B-224A-3D3750A30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41356" r="63618" b="23902"/>
          <a:stretch/>
        </p:blipFill>
        <p:spPr>
          <a:xfrm flipH="1">
            <a:off x="-2" y="3433035"/>
            <a:ext cx="3090067" cy="1710466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8D522B0-4027-2A73-8105-32590608BC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5327" r="81431" b="24553"/>
          <a:stretch/>
        </p:blipFill>
        <p:spPr>
          <a:xfrm flipH="1">
            <a:off x="-38101" y="3556862"/>
            <a:ext cx="969818" cy="1624738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extLst>
              <a:ext uri="{FF2B5EF4-FFF2-40B4-BE49-F238E27FC236}">
                <a16:creationId xmlns:a16="http://schemas.microsoft.com/office/drawing/2014/main" id="{709E8D6D-25DC-E418-E192-3A4B320EFC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-225019" y="750134"/>
            <a:ext cx="1097627" cy="544726"/>
          </a:xfrm>
          <a:prstGeom prst="rect">
            <a:avLst/>
          </a:prstGeom>
        </p:spPr>
      </p:pic>
      <p:sp>
        <p:nvSpPr>
          <p:cNvPr id="19" name="Google Shape;135;p28">
            <a:extLst>
              <a:ext uri="{FF2B5EF4-FFF2-40B4-BE49-F238E27FC236}">
                <a16:creationId xmlns:a16="http://schemas.microsoft.com/office/drawing/2014/main" id="{DCDD906A-D901-04AC-A89B-F0E69D43A319}"/>
              </a:ext>
            </a:extLst>
          </p:cNvPr>
          <p:cNvSpPr txBox="1"/>
          <p:nvPr/>
        </p:nvSpPr>
        <p:spPr>
          <a:xfrm>
            <a:off x="591671" y="289112"/>
            <a:ext cx="8182535" cy="4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lvl="0" algn="ctr"/>
            <a:r>
              <a:rPr lang="lv-LV" sz="3200" b="1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Radošums, tāpat kā domāšana</a:t>
            </a:r>
          </a:p>
          <a:p>
            <a:pPr lvl="0" algn="ctr"/>
            <a:r>
              <a:rPr lang="lv-LV" sz="3200" b="1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 = </a:t>
            </a:r>
          </a:p>
          <a:p>
            <a:pPr lvl="0" algn="ctr"/>
            <a:r>
              <a:rPr lang="lv-LV" sz="3200" b="1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prasme, kuru var mācīties un attīstīt</a:t>
            </a:r>
          </a:p>
          <a:p>
            <a:pPr lvl="0" algn="ctr"/>
            <a:endParaRPr lang="lv-LV" sz="3200" b="1" dirty="0">
              <a:solidFill>
                <a:srgbClr val="7030A0"/>
              </a:solidFill>
              <a:ea typeface="Anaheim"/>
              <a:cs typeface="Anaheim"/>
              <a:sym typeface="Anaheim"/>
            </a:endParaRPr>
          </a:p>
          <a:p>
            <a:pPr lvl="0" algn="ctr"/>
            <a:r>
              <a:rPr lang="lv-LV" sz="2400" b="1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Laba, spēcīga mašīna (prāts) var būt slikti vadīta (slikts domātājs), bet vārgai mašīnai (prātam), var būt izcils braucējs (domātājs), kas to vada ļoti labi. </a:t>
            </a:r>
          </a:p>
          <a:p>
            <a:pPr lvl="0" algn="r"/>
            <a:r>
              <a:rPr lang="lv-LV" sz="1400" b="1" i="1" dirty="0" err="1">
                <a:solidFill>
                  <a:srgbClr val="6E6EE3"/>
                </a:solidFill>
                <a:ea typeface="Anaheim"/>
                <a:cs typeface="Anaheim"/>
                <a:sym typeface="Anaheim"/>
              </a:rPr>
              <a:t>Eduardo</a:t>
            </a:r>
            <a:r>
              <a:rPr lang="lv-LV" sz="1400" b="1" i="1" dirty="0">
                <a:solidFill>
                  <a:srgbClr val="6E6EE3"/>
                </a:solidFill>
                <a:ea typeface="Anaheim"/>
                <a:cs typeface="Anaheim"/>
                <a:sym typeface="Anaheim"/>
              </a:rPr>
              <a:t> </a:t>
            </a:r>
            <a:r>
              <a:rPr lang="lv-LV" sz="1400" b="1" i="1" dirty="0" err="1">
                <a:solidFill>
                  <a:srgbClr val="6E6EE3"/>
                </a:solidFill>
                <a:ea typeface="Anaheim"/>
                <a:cs typeface="Anaheim"/>
                <a:sym typeface="Anaheim"/>
              </a:rPr>
              <a:t>de</a:t>
            </a:r>
            <a:r>
              <a:rPr lang="lv-LV" sz="1400" b="1" i="1" dirty="0">
                <a:solidFill>
                  <a:srgbClr val="6E6EE3"/>
                </a:solidFill>
                <a:ea typeface="Anaheim"/>
                <a:cs typeface="Anaheim"/>
                <a:sym typeface="Anaheim"/>
              </a:rPr>
              <a:t> Bono</a:t>
            </a:r>
            <a:endParaRPr sz="1400" b="1" i="1" dirty="0">
              <a:solidFill>
                <a:srgbClr val="6E6EE3"/>
              </a:solidFill>
              <a:ea typeface="Anaheim"/>
              <a:cs typeface="Anaheim"/>
              <a:sym typeface="Anaheim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B4A40A6-4313-5A6E-C427-FE2354EB7F4B}"/>
              </a:ext>
            </a:extLst>
          </p:cNvPr>
          <p:cNvGrpSpPr/>
          <p:nvPr/>
        </p:nvGrpSpPr>
        <p:grpSpPr>
          <a:xfrm>
            <a:off x="460145" y="1170075"/>
            <a:ext cx="7978966" cy="1222411"/>
            <a:chOff x="399330" y="1154884"/>
            <a:chExt cx="8096970" cy="124049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2C05076-AE96-AF06-8912-558157E7E246}"/>
                </a:ext>
              </a:extLst>
            </p:cNvPr>
            <p:cNvSpPr/>
            <p:nvPr/>
          </p:nvSpPr>
          <p:spPr>
            <a:xfrm>
              <a:off x="399330" y="230979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4169BFE3-6DE9-EA72-20E2-FF87433475AF}"/>
                </a:ext>
              </a:extLst>
            </p:cNvPr>
            <p:cNvSpPr/>
            <p:nvPr/>
          </p:nvSpPr>
          <p:spPr>
            <a:xfrm>
              <a:off x="676363" y="174820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56C3943-0BAD-6C11-CD8B-7AFFCFB8C9D2}"/>
                </a:ext>
              </a:extLst>
            </p:cNvPr>
            <p:cNvSpPr/>
            <p:nvPr/>
          </p:nvSpPr>
          <p:spPr>
            <a:xfrm>
              <a:off x="8343900" y="155806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074ABF9-2095-F913-6CF0-64D911337E4A}"/>
                </a:ext>
              </a:extLst>
            </p:cNvPr>
            <p:cNvSpPr/>
            <p:nvPr/>
          </p:nvSpPr>
          <p:spPr>
            <a:xfrm>
              <a:off x="8053339" y="1154884"/>
              <a:ext cx="81089" cy="8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4" name="Attēls 3">
            <a:extLst>
              <a:ext uri="{FF2B5EF4-FFF2-40B4-BE49-F238E27FC236}">
                <a16:creationId xmlns:a16="http://schemas.microsoft.com/office/drawing/2014/main" id="{4838B38C-9ECA-4E6D-F7F7-84D1474112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0065" y="3697718"/>
            <a:ext cx="33909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0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4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6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 p14:bounceEnd="5091">
                                          <p:cBhvr>
                                            <p:cTn id="1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0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 p14:bounceEnd="5091">
                                          <p:cBhvr>
                                            <p:cTn id="22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4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0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4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6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>
                                          <p:cBhvr>
                                            <p:cTn id="1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0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>
                                          <p:cBhvr>
                                            <p:cTn id="22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4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50205632-89F2-4CCC-D5EA-7E272FB5B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3" t="16723" r="2755" b="32838"/>
          <a:stretch/>
        </p:blipFill>
        <p:spPr>
          <a:xfrm flipH="1" flipV="1">
            <a:off x="7251179" y="-2"/>
            <a:ext cx="1892820" cy="2008910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9379ABD-BE92-CD49-C95B-4B08C69DD6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8" t="24065" r="2121" b="37755"/>
          <a:stretch/>
        </p:blipFill>
        <p:spPr>
          <a:xfrm flipH="1" flipV="1">
            <a:off x="8271392" y="-71432"/>
            <a:ext cx="1009571" cy="802102"/>
          </a:xfrm>
          <a:prstGeom prst="rect">
            <a:avLst/>
          </a:prstGeom>
        </p:spPr>
      </p:pic>
      <p:pic>
        <p:nvPicPr>
          <p:cNvPr id="5" name="Imagen 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69C2DB85-AE99-1A6B-224A-3D3750A30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41356" r="63618" b="23902"/>
          <a:stretch/>
        </p:blipFill>
        <p:spPr>
          <a:xfrm flipH="1">
            <a:off x="-2" y="3433035"/>
            <a:ext cx="3090067" cy="1710466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8D522B0-4027-2A73-8105-32590608BC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5327" r="81431" b="24553"/>
          <a:stretch/>
        </p:blipFill>
        <p:spPr>
          <a:xfrm flipH="1">
            <a:off x="-38101" y="3556862"/>
            <a:ext cx="969818" cy="1624738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extLst>
              <a:ext uri="{FF2B5EF4-FFF2-40B4-BE49-F238E27FC236}">
                <a16:creationId xmlns:a16="http://schemas.microsoft.com/office/drawing/2014/main" id="{709E8D6D-25DC-E418-E192-3A4B320EFC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-225019" y="750134"/>
            <a:ext cx="1097627" cy="544726"/>
          </a:xfrm>
          <a:prstGeom prst="rect">
            <a:avLst/>
          </a:prstGeom>
        </p:spPr>
      </p:pic>
      <p:sp>
        <p:nvSpPr>
          <p:cNvPr id="19" name="Google Shape;135;p28">
            <a:extLst>
              <a:ext uri="{FF2B5EF4-FFF2-40B4-BE49-F238E27FC236}">
                <a16:creationId xmlns:a16="http://schemas.microsoft.com/office/drawing/2014/main" id="{DCDD906A-D901-04AC-A89B-F0E69D43A319}"/>
              </a:ext>
            </a:extLst>
          </p:cNvPr>
          <p:cNvSpPr txBox="1"/>
          <p:nvPr/>
        </p:nvSpPr>
        <p:spPr>
          <a:xfrm>
            <a:off x="872609" y="1033232"/>
            <a:ext cx="7398783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 eaLnBrk="1" hangingPunct="1"/>
            <a:r>
              <a:rPr lang="lv-LV" altLang="lv-LV" sz="2800" dirty="0">
                <a:solidFill>
                  <a:srgbClr val="7030A0"/>
                </a:solidFill>
              </a:rPr>
              <a:t>Jauna ideja ir trausla lieta. To var nonāvēt smīns vai žāvas; to var nāvējoši ievainot sarkastiska piezīme un līdz nāvei nobaidīt jums svarīga cilvēka sarauktās uzacis. </a:t>
            </a:r>
          </a:p>
          <a:p>
            <a:pPr algn="r" eaLnBrk="1" hangingPunct="1"/>
            <a:r>
              <a:rPr lang="lv-LV" altLang="lv-LV" dirty="0">
                <a:solidFill>
                  <a:srgbClr val="7030A0"/>
                </a:solidFill>
              </a:rPr>
              <a:t>/Reklāmas industrijas veterāns Čārlzs Brauers/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B4A40A6-4313-5A6E-C427-FE2354EB7F4B}"/>
              </a:ext>
            </a:extLst>
          </p:cNvPr>
          <p:cNvGrpSpPr/>
          <p:nvPr/>
        </p:nvGrpSpPr>
        <p:grpSpPr>
          <a:xfrm>
            <a:off x="460145" y="1170075"/>
            <a:ext cx="7978966" cy="1222411"/>
            <a:chOff x="399330" y="1154884"/>
            <a:chExt cx="8096970" cy="124049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2C05076-AE96-AF06-8912-558157E7E246}"/>
                </a:ext>
              </a:extLst>
            </p:cNvPr>
            <p:cNvSpPr/>
            <p:nvPr/>
          </p:nvSpPr>
          <p:spPr>
            <a:xfrm>
              <a:off x="399330" y="230979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4169BFE3-6DE9-EA72-20E2-FF87433475AF}"/>
                </a:ext>
              </a:extLst>
            </p:cNvPr>
            <p:cNvSpPr/>
            <p:nvPr/>
          </p:nvSpPr>
          <p:spPr>
            <a:xfrm>
              <a:off x="676363" y="174820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56C3943-0BAD-6C11-CD8B-7AFFCFB8C9D2}"/>
                </a:ext>
              </a:extLst>
            </p:cNvPr>
            <p:cNvSpPr/>
            <p:nvPr/>
          </p:nvSpPr>
          <p:spPr>
            <a:xfrm>
              <a:off x="8343900" y="155806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074ABF9-2095-F913-6CF0-64D911337E4A}"/>
                </a:ext>
              </a:extLst>
            </p:cNvPr>
            <p:cNvSpPr/>
            <p:nvPr/>
          </p:nvSpPr>
          <p:spPr>
            <a:xfrm>
              <a:off x="8053339" y="1154884"/>
              <a:ext cx="81089" cy="8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8" name="Virsraksts 2">
            <a:extLst>
              <a:ext uri="{FF2B5EF4-FFF2-40B4-BE49-F238E27FC236}">
                <a16:creationId xmlns:a16="http://schemas.microsoft.com/office/drawing/2014/main" id="{6B9D3442-61D0-96EA-19BB-D886BA275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762" y="302559"/>
            <a:ext cx="6606362" cy="471710"/>
          </a:xfrm>
        </p:spPr>
        <p:txBody>
          <a:bodyPr/>
          <a:lstStyle/>
          <a:p>
            <a:r>
              <a:rPr lang="lv-LV" sz="3600" dirty="0"/>
              <a:t>Radoša vide 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9D0BD91C-AEB6-CFE4-42CE-6503999A8D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9749" y="330243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0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4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6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 p14:bounceEnd="5091">
                                          <p:cBhvr>
                                            <p:cTn id="1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0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 p14:bounceEnd="5091">
                                          <p:cBhvr>
                                            <p:cTn id="22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4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0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4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6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>
                                          <p:cBhvr>
                                            <p:cTn id="1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0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>
                                          <p:cBhvr>
                                            <p:cTn id="22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4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50205632-89F2-4CCC-D5EA-7E272FB5B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3" t="16723" r="2755" b="32838"/>
          <a:stretch/>
        </p:blipFill>
        <p:spPr>
          <a:xfrm flipH="1" flipV="1">
            <a:off x="7251179" y="-2"/>
            <a:ext cx="1892820" cy="2008910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9379ABD-BE92-CD49-C95B-4B08C69DD6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8" t="24065" r="2121" b="37755"/>
          <a:stretch/>
        </p:blipFill>
        <p:spPr>
          <a:xfrm flipH="1" flipV="1">
            <a:off x="8271392" y="-71432"/>
            <a:ext cx="1009571" cy="802102"/>
          </a:xfrm>
          <a:prstGeom prst="rect">
            <a:avLst/>
          </a:prstGeom>
        </p:spPr>
      </p:pic>
      <p:pic>
        <p:nvPicPr>
          <p:cNvPr id="5" name="Imagen 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69C2DB85-AE99-1A6B-224A-3D3750A30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41356" r="63618" b="23902"/>
          <a:stretch/>
        </p:blipFill>
        <p:spPr>
          <a:xfrm flipH="1">
            <a:off x="-2" y="3433035"/>
            <a:ext cx="3090067" cy="1710466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8D522B0-4027-2A73-8105-32590608BC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5327" r="81431" b="24553"/>
          <a:stretch/>
        </p:blipFill>
        <p:spPr>
          <a:xfrm flipH="1">
            <a:off x="-38101" y="3556862"/>
            <a:ext cx="969818" cy="1624738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extLst>
              <a:ext uri="{FF2B5EF4-FFF2-40B4-BE49-F238E27FC236}">
                <a16:creationId xmlns:a16="http://schemas.microsoft.com/office/drawing/2014/main" id="{709E8D6D-25DC-E418-E192-3A4B320EFC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-225019" y="750134"/>
            <a:ext cx="1097627" cy="544726"/>
          </a:xfrm>
          <a:prstGeom prst="rect">
            <a:avLst/>
          </a:prstGeom>
        </p:spPr>
      </p:pic>
      <p:sp>
        <p:nvSpPr>
          <p:cNvPr id="19" name="Google Shape;135;p28">
            <a:extLst>
              <a:ext uri="{FF2B5EF4-FFF2-40B4-BE49-F238E27FC236}">
                <a16:creationId xmlns:a16="http://schemas.microsoft.com/office/drawing/2014/main" id="{DCDD906A-D901-04AC-A89B-F0E69D43A319}"/>
              </a:ext>
            </a:extLst>
          </p:cNvPr>
          <p:cNvSpPr txBox="1"/>
          <p:nvPr/>
        </p:nvSpPr>
        <p:spPr>
          <a:xfrm>
            <a:off x="1238400" y="750134"/>
            <a:ext cx="7818194" cy="3619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eaLnBrk="1" hangingPunct="1"/>
            <a:r>
              <a:rPr lang="lv-LV" altLang="lv-LV" sz="2400" dirty="0">
                <a:solidFill>
                  <a:srgbClr val="7030A0"/>
                </a:solidFill>
              </a:rPr>
              <a:t>Ievēro noteikumus! Turies rāmjos!</a:t>
            </a:r>
          </a:p>
          <a:p>
            <a:pPr eaLnBrk="1" hangingPunct="1"/>
            <a:r>
              <a:rPr lang="lv-LV" altLang="lv-LV" sz="2400" dirty="0">
                <a:solidFill>
                  <a:srgbClr val="7030A0"/>
                </a:solidFill>
              </a:rPr>
              <a:t>Neuzdod jautājumus!</a:t>
            </a:r>
          </a:p>
          <a:p>
            <a:pPr eaLnBrk="1" hangingPunct="1"/>
            <a:r>
              <a:rPr lang="lv-LV" altLang="lv-LV" sz="2400" dirty="0">
                <a:solidFill>
                  <a:srgbClr val="7030A0"/>
                </a:solidFill>
              </a:rPr>
              <a:t>Ir tikai viena izeja.</a:t>
            </a:r>
          </a:p>
          <a:p>
            <a:pPr eaLnBrk="1" hangingPunct="1"/>
            <a:r>
              <a:rPr lang="lv-LV" altLang="lv-LV" sz="2400" dirty="0">
                <a:solidFill>
                  <a:srgbClr val="7030A0"/>
                </a:solidFill>
              </a:rPr>
              <a:t>Esi praktisks!</a:t>
            </a:r>
          </a:p>
          <a:p>
            <a:pPr eaLnBrk="1" hangingPunct="1"/>
            <a:r>
              <a:rPr lang="lv-LV" altLang="lv-LV" sz="2400" dirty="0">
                <a:solidFill>
                  <a:srgbClr val="7030A0"/>
                </a:solidFill>
              </a:rPr>
              <a:t>Tas nav loģiski.</a:t>
            </a:r>
          </a:p>
          <a:p>
            <a:pPr eaLnBrk="1" hangingPunct="1"/>
            <a:r>
              <a:rPr lang="lv-LV" altLang="lv-LV" sz="2400" dirty="0">
                <a:solidFill>
                  <a:srgbClr val="7030A0"/>
                </a:solidFill>
              </a:rPr>
              <a:t>To nekad neviens nav darījis. To nav iespējams paveikt.</a:t>
            </a:r>
          </a:p>
          <a:p>
            <a:pPr eaLnBrk="1" hangingPunct="1"/>
            <a:r>
              <a:rPr lang="lv-LV" altLang="lv-LV" sz="2400" dirty="0">
                <a:solidFill>
                  <a:srgbClr val="7030A0"/>
                </a:solidFill>
              </a:rPr>
              <a:t>Mēs jau to esam mēģinājuši.</a:t>
            </a:r>
          </a:p>
          <a:p>
            <a:pPr eaLnBrk="1" hangingPunct="1"/>
            <a:r>
              <a:rPr lang="lv-LV" altLang="lv-LV" sz="2400" dirty="0">
                <a:solidFill>
                  <a:srgbClr val="7030A0"/>
                </a:solidFill>
              </a:rPr>
              <a:t>Mēs nevaram atļauties kļūdīties. Mēs cietīsim neveiksmi.</a:t>
            </a:r>
          </a:p>
          <a:p>
            <a:pPr eaLnBrk="1" hangingPunct="1"/>
            <a:r>
              <a:rPr lang="lv-LV" altLang="lv-LV" sz="2400" dirty="0">
                <a:solidFill>
                  <a:srgbClr val="7030A0"/>
                </a:solidFill>
              </a:rPr>
              <a:t>Šo procesu būs pārāk grūti kontrolēt.</a:t>
            </a:r>
          </a:p>
          <a:p>
            <a:pPr eaLnBrk="1" hangingPunct="1"/>
            <a:r>
              <a:rPr lang="lv-LV" altLang="lv-LV" sz="2400" dirty="0">
                <a:solidFill>
                  <a:srgbClr val="7030A0"/>
                </a:solidFill>
              </a:rPr>
              <a:t>Mums tam nav laika. Mums tam nav naudas.</a:t>
            </a:r>
          </a:p>
          <a:p>
            <a:pPr algn="ctr" eaLnBrk="1" hangingPunct="1"/>
            <a:r>
              <a:rPr lang="lv-LV" altLang="lv-LV" sz="2400" dirty="0">
                <a:solidFill>
                  <a:srgbClr val="FF0000"/>
                </a:solidFill>
              </a:rPr>
              <a:t>Jā, bet...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B4A40A6-4313-5A6E-C427-FE2354EB7F4B}"/>
              </a:ext>
            </a:extLst>
          </p:cNvPr>
          <p:cNvGrpSpPr/>
          <p:nvPr/>
        </p:nvGrpSpPr>
        <p:grpSpPr>
          <a:xfrm>
            <a:off x="460145" y="1170075"/>
            <a:ext cx="7978966" cy="1222411"/>
            <a:chOff x="399330" y="1154884"/>
            <a:chExt cx="8096970" cy="124049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2C05076-AE96-AF06-8912-558157E7E246}"/>
                </a:ext>
              </a:extLst>
            </p:cNvPr>
            <p:cNvSpPr/>
            <p:nvPr/>
          </p:nvSpPr>
          <p:spPr>
            <a:xfrm>
              <a:off x="399330" y="230979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4169BFE3-6DE9-EA72-20E2-FF87433475AF}"/>
                </a:ext>
              </a:extLst>
            </p:cNvPr>
            <p:cNvSpPr/>
            <p:nvPr/>
          </p:nvSpPr>
          <p:spPr>
            <a:xfrm>
              <a:off x="676363" y="174820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56C3943-0BAD-6C11-CD8B-7AFFCFB8C9D2}"/>
                </a:ext>
              </a:extLst>
            </p:cNvPr>
            <p:cNvSpPr/>
            <p:nvPr/>
          </p:nvSpPr>
          <p:spPr>
            <a:xfrm>
              <a:off x="8343900" y="155806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074ABF9-2095-F913-6CF0-64D911337E4A}"/>
                </a:ext>
              </a:extLst>
            </p:cNvPr>
            <p:cNvSpPr/>
            <p:nvPr/>
          </p:nvSpPr>
          <p:spPr>
            <a:xfrm>
              <a:off x="8053339" y="1154884"/>
              <a:ext cx="81089" cy="8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8" name="Virsraksts 2">
            <a:extLst>
              <a:ext uri="{FF2B5EF4-FFF2-40B4-BE49-F238E27FC236}">
                <a16:creationId xmlns:a16="http://schemas.microsoft.com/office/drawing/2014/main" id="{6B9D3442-61D0-96EA-19BB-D886BA275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762" y="302559"/>
            <a:ext cx="6606362" cy="471710"/>
          </a:xfrm>
        </p:spPr>
        <p:txBody>
          <a:bodyPr/>
          <a:lstStyle/>
          <a:p>
            <a:r>
              <a:rPr lang="lv-LV" sz="3600" dirty="0"/>
              <a:t>Frāzes, kas  nogalina </a:t>
            </a:r>
          </a:p>
        </p:txBody>
      </p:sp>
    </p:spTree>
    <p:extLst>
      <p:ext uri="{BB962C8B-B14F-4D97-AF65-F5344CB8AC3E}">
        <p14:creationId xmlns:p14="http://schemas.microsoft.com/office/powerpoint/2010/main" val="34819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0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4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6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 p14:bounceEnd="5091">
                                          <p:cBhvr>
                                            <p:cTn id="1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0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 p14:bounceEnd="5091">
                                          <p:cBhvr>
                                            <p:cTn id="22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4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0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4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6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>
                                          <p:cBhvr>
                                            <p:cTn id="1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0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>
                                          <p:cBhvr>
                                            <p:cTn id="22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4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50205632-89F2-4CCC-D5EA-7E272FB5B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3" t="16723" r="2755" b="32838"/>
          <a:stretch/>
        </p:blipFill>
        <p:spPr>
          <a:xfrm flipH="1" flipV="1">
            <a:off x="7251179" y="-2"/>
            <a:ext cx="1892820" cy="2008910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9379ABD-BE92-CD49-C95B-4B08C69DD6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8" t="24065" r="2121" b="37755"/>
          <a:stretch/>
        </p:blipFill>
        <p:spPr>
          <a:xfrm flipH="1" flipV="1">
            <a:off x="8271392" y="-71432"/>
            <a:ext cx="1009571" cy="802102"/>
          </a:xfrm>
          <a:prstGeom prst="rect">
            <a:avLst/>
          </a:prstGeom>
        </p:spPr>
      </p:pic>
      <p:pic>
        <p:nvPicPr>
          <p:cNvPr id="5" name="Imagen 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69C2DB85-AE99-1A6B-224A-3D3750A30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41356" r="63618" b="23902"/>
          <a:stretch/>
        </p:blipFill>
        <p:spPr>
          <a:xfrm flipH="1">
            <a:off x="-2" y="3433035"/>
            <a:ext cx="3090067" cy="1710466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8D522B0-4027-2A73-8105-32590608BC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5327" r="81431" b="24553"/>
          <a:stretch/>
        </p:blipFill>
        <p:spPr>
          <a:xfrm flipH="1">
            <a:off x="-38101" y="3556862"/>
            <a:ext cx="969818" cy="1624738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extLst>
              <a:ext uri="{FF2B5EF4-FFF2-40B4-BE49-F238E27FC236}">
                <a16:creationId xmlns:a16="http://schemas.microsoft.com/office/drawing/2014/main" id="{709E8D6D-25DC-E418-E192-3A4B320EFC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-225019" y="750134"/>
            <a:ext cx="1097627" cy="544726"/>
          </a:xfrm>
          <a:prstGeom prst="rect">
            <a:avLst/>
          </a:prstGeom>
        </p:spPr>
      </p:pic>
      <p:sp>
        <p:nvSpPr>
          <p:cNvPr id="19" name="Google Shape;135;p28">
            <a:extLst>
              <a:ext uri="{FF2B5EF4-FFF2-40B4-BE49-F238E27FC236}">
                <a16:creationId xmlns:a16="http://schemas.microsoft.com/office/drawing/2014/main" id="{DCDD906A-D901-04AC-A89B-F0E69D43A319}"/>
              </a:ext>
            </a:extLst>
          </p:cNvPr>
          <p:cNvSpPr txBox="1"/>
          <p:nvPr/>
        </p:nvSpPr>
        <p:spPr>
          <a:xfrm>
            <a:off x="1324535" y="730670"/>
            <a:ext cx="7449671" cy="3638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Nesteidzina.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Uzklausa.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Velta uzmanību skolēna domām.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Novērtē idejas.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Rosina izmēģināt.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Uzdod atvērtos jautājumus.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Uzskata, ka no kļūdām mācās.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Izturas kā pret līdzīgu.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ea typeface="Anaheim"/>
                <a:cs typeface="Anaheim"/>
                <a:sym typeface="Anaheim"/>
              </a:rPr>
              <a:t>Pauž interesi.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B4A40A6-4313-5A6E-C427-FE2354EB7F4B}"/>
              </a:ext>
            </a:extLst>
          </p:cNvPr>
          <p:cNvGrpSpPr/>
          <p:nvPr/>
        </p:nvGrpSpPr>
        <p:grpSpPr>
          <a:xfrm>
            <a:off x="460145" y="1170075"/>
            <a:ext cx="7978966" cy="1222411"/>
            <a:chOff x="399330" y="1154884"/>
            <a:chExt cx="8096970" cy="124049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2C05076-AE96-AF06-8912-558157E7E246}"/>
                </a:ext>
              </a:extLst>
            </p:cNvPr>
            <p:cNvSpPr/>
            <p:nvPr/>
          </p:nvSpPr>
          <p:spPr>
            <a:xfrm>
              <a:off x="399330" y="230979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4169BFE3-6DE9-EA72-20E2-FF87433475AF}"/>
                </a:ext>
              </a:extLst>
            </p:cNvPr>
            <p:cNvSpPr/>
            <p:nvPr/>
          </p:nvSpPr>
          <p:spPr>
            <a:xfrm>
              <a:off x="676363" y="174820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56C3943-0BAD-6C11-CD8B-7AFFCFB8C9D2}"/>
                </a:ext>
              </a:extLst>
            </p:cNvPr>
            <p:cNvSpPr/>
            <p:nvPr/>
          </p:nvSpPr>
          <p:spPr>
            <a:xfrm>
              <a:off x="8343900" y="155806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074ABF9-2095-F913-6CF0-64D911337E4A}"/>
                </a:ext>
              </a:extLst>
            </p:cNvPr>
            <p:cNvSpPr/>
            <p:nvPr/>
          </p:nvSpPr>
          <p:spPr>
            <a:xfrm>
              <a:off x="8053339" y="1154884"/>
              <a:ext cx="81089" cy="8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8" name="Virsraksts 2">
            <a:extLst>
              <a:ext uri="{FF2B5EF4-FFF2-40B4-BE49-F238E27FC236}">
                <a16:creationId xmlns:a16="http://schemas.microsoft.com/office/drawing/2014/main" id="{6B9D3442-61D0-96EA-19BB-D886BA275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762" y="175935"/>
            <a:ext cx="6606362" cy="482972"/>
          </a:xfrm>
        </p:spPr>
        <p:txBody>
          <a:bodyPr/>
          <a:lstStyle/>
          <a:p>
            <a:r>
              <a:rPr lang="lv-LV" sz="3600" dirty="0"/>
              <a:t>Pedagogs, kas veicina radošumu,</a:t>
            </a:r>
          </a:p>
        </p:txBody>
      </p:sp>
    </p:spTree>
    <p:extLst>
      <p:ext uri="{BB962C8B-B14F-4D97-AF65-F5344CB8AC3E}">
        <p14:creationId xmlns:p14="http://schemas.microsoft.com/office/powerpoint/2010/main" val="138236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0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4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6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 p14:bounceEnd="5091">
                                          <p:cBhvr>
                                            <p:cTn id="1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0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 p14:bounceEnd="5091">
                                          <p:cBhvr>
                                            <p:cTn id="22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4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0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4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6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>
                                          <p:cBhvr>
                                            <p:cTn id="1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0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>
                                          <p:cBhvr>
                                            <p:cTn id="22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4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8F138F8-42B5-3041-CB14-0CAA160F1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000" y="1137599"/>
            <a:ext cx="6371999" cy="572865"/>
          </a:xfrm>
        </p:spPr>
        <p:txBody>
          <a:bodyPr/>
          <a:lstStyle/>
          <a:p>
            <a:r>
              <a:rPr lang="lv-LV"/>
              <a:t>radošu </a:t>
            </a:r>
            <a:r>
              <a:rPr lang="lv-LV" dirty="0"/>
              <a:t>darba diena!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268A702E-7326-D5D1-624B-C40EA0B3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460" y="2022900"/>
            <a:ext cx="4075539" cy="282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8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50205632-89F2-4CCC-D5EA-7E272FB5B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3" t="16723" r="2755" b="32838"/>
          <a:stretch/>
        </p:blipFill>
        <p:spPr>
          <a:xfrm flipH="1" flipV="1">
            <a:off x="7251179" y="-2"/>
            <a:ext cx="1892820" cy="2008910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9379ABD-BE92-CD49-C95B-4B08C69DD6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8" t="24065" r="2121" b="37755"/>
          <a:stretch/>
        </p:blipFill>
        <p:spPr>
          <a:xfrm flipH="1" flipV="1">
            <a:off x="8271392" y="-71432"/>
            <a:ext cx="1009571" cy="802102"/>
          </a:xfrm>
          <a:prstGeom prst="rect">
            <a:avLst/>
          </a:prstGeom>
        </p:spPr>
      </p:pic>
      <p:pic>
        <p:nvPicPr>
          <p:cNvPr id="5" name="Imagen 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69C2DB85-AE99-1A6B-224A-3D3750A30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41356" r="63618" b="23902"/>
          <a:stretch/>
        </p:blipFill>
        <p:spPr>
          <a:xfrm flipH="1">
            <a:off x="-2" y="3433035"/>
            <a:ext cx="3090067" cy="1710466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8D522B0-4027-2A73-8105-32590608BC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5327" r="81431" b="24553"/>
          <a:stretch/>
        </p:blipFill>
        <p:spPr>
          <a:xfrm flipH="1">
            <a:off x="-38101" y="3556862"/>
            <a:ext cx="969818" cy="1624738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extLst>
              <a:ext uri="{FF2B5EF4-FFF2-40B4-BE49-F238E27FC236}">
                <a16:creationId xmlns:a16="http://schemas.microsoft.com/office/drawing/2014/main" id="{709E8D6D-25DC-E418-E192-3A4B320EFC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-225019" y="750134"/>
            <a:ext cx="1097627" cy="544726"/>
          </a:xfrm>
          <a:prstGeom prst="rect">
            <a:avLst/>
          </a:prstGeom>
        </p:spPr>
      </p:pic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2977BB8F-901A-F6AE-6347-F64054F0CE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7198556" y="3668342"/>
            <a:ext cx="2286955" cy="1134961"/>
          </a:xfrm>
          <a:prstGeom prst="rect">
            <a:avLst/>
          </a:prstGeom>
        </p:spPr>
      </p:pic>
      <p:sp>
        <p:nvSpPr>
          <p:cNvPr id="19" name="Google Shape;135;p28">
            <a:extLst>
              <a:ext uri="{FF2B5EF4-FFF2-40B4-BE49-F238E27FC236}">
                <a16:creationId xmlns:a16="http://schemas.microsoft.com/office/drawing/2014/main" id="{DCDD906A-D901-04AC-A89B-F0E69D43A319}"/>
              </a:ext>
            </a:extLst>
          </p:cNvPr>
          <p:cNvSpPr txBox="1"/>
          <p:nvPr/>
        </p:nvSpPr>
        <p:spPr>
          <a:xfrm>
            <a:off x="1161323" y="1693931"/>
            <a:ext cx="7180710" cy="261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lv-LV" sz="3200" dirty="0"/>
              <a:t>Aizver acis un zīmē.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lv-LV" sz="3200" dirty="0"/>
              <a:t>Meklē kontūras un tās iekrāso.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lv-LV" sz="3200" dirty="0"/>
              <a:t>Izdomā nosaukumu.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lv-LV" sz="3200" dirty="0"/>
              <a:t>Raksti dzejoli, pasaku…</a:t>
            </a:r>
          </a:p>
          <a:p>
            <a:pPr marL="342900" indent="-342900" algn="r">
              <a:buFont typeface="Wingdings" panose="05000000000000000000" pitchFamily="2" charset="2"/>
              <a:buChar char="q"/>
              <a:defRPr/>
            </a:pPr>
            <a:endParaRPr lang="lv-LV" sz="2400" i="1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B4A40A6-4313-5A6E-C427-FE2354EB7F4B}"/>
              </a:ext>
            </a:extLst>
          </p:cNvPr>
          <p:cNvGrpSpPr/>
          <p:nvPr/>
        </p:nvGrpSpPr>
        <p:grpSpPr>
          <a:xfrm>
            <a:off x="460145" y="1170075"/>
            <a:ext cx="8224154" cy="2054318"/>
            <a:chOff x="399330" y="1154884"/>
            <a:chExt cx="8345784" cy="20847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F4566C5-8C9C-15A5-82A2-F9B70773E7E7}"/>
                </a:ext>
              </a:extLst>
            </p:cNvPr>
            <p:cNvSpPr/>
            <p:nvPr/>
          </p:nvSpPr>
          <p:spPr>
            <a:xfrm>
              <a:off x="8659536" y="315400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2C05076-AE96-AF06-8912-558157E7E246}"/>
                </a:ext>
              </a:extLst>
            </p:cNvPr>
            <p:cNvSpPr/>
            <p:nvPr/>
          </p:nvSpPr>
          <p:spPr>
            <a:xfrm>
              <a:off x="399330" y="230979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4169BFE3-6DE9-EA72-20E2-FF87433475AF}"/>
                </a:ext>
              </a:extLst>
            </p:cNvPr>
            <p:cNvSpPr/>
            <p:nvPr/>
          </p:nvSpPr>
          <p:spPr>
            <a:xfrm>
              <a:off x="676363" y="174820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56C3943-0BAD-6C11-CD8B-7AFFCFB8C9D2}"/>
                </a:ext>
              </a:extLst>
            </p:cNvPr>
            <p:cNvSpPr/>
            <p:nvPr/>
          </p:nvSpPr>
          <p:spPr>
            <a:xfrm>
              <a:off x="8343900" y="155806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074ABF9-2095-F913-6CF0-64D911337E4A}"/>
                </a:ext>
              </a:extLst>
            </p:cNvPr>
            <p:cNvSpPr/>
            <p:nvPr/>
          </p:nvSpPr>
          <p:spPr>
            <a:xfrm>
              <a:off x="8053339" y="1154884"/>
              <a:ext cx="81089" cy="8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0" name="Título 20">
            <a:extLst>
              <a:ext uri="{FF2B5EF4-FFF2-40B4-BE49-F238E27FC236}">
                <a16:creationId xmlns:a16="http://schemas.microsoft.com/office/drawing/2014/main" id="{148D527B-D1AE-B0F5-E85F-5D35DF574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5927" y="308121"/>
            <a:ext cx="4007427" cy="813103"/>
          </a:xfrm>
        </p:spPr>
        <p:txBody>
          <a:bodyPr/>
          <a:lstStyle/>
          <a:p>
            <a:r>
              <a:rPr lang="lv-LV" sz="4000" dirty="0"/>
              <a:t>Radošums sākas no baltas lapas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96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20988E-6 L 0.07135 0.00061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4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6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8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 p14:bounceEnd="5091">
                                          <p:cBhvr>
                                            <p:cTn id="20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2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 p14:bounceEnd="5091">
                                          <p:cBhvr>
                                            <p:cTn id="24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6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20988E-6 L 0.07135 0.00061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4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6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8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>
                                          <p:cBhvr>
                                            <p:cTn id="20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2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>
                                          <p:cBhvr>
                                            <p:cTn id="24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6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50205632-89F2-4CCC-D5EA-7E272FB5B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3" t="16723" r="2755" b="32838"/>
          <a:stretch/>
        </p:blipFill>
        <p:spPr>
          <a:xfrm flipH="1" flipV="1">
            <a:off x="7251179" y="-2"/>
            <a:ext cx="1892820" cy="2008910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9379ABD-BE92-CD49-C95B-4B08C69DD6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8" t="24065" r="2121" b="37755"/>
          <a:stretch/>
        </p:blipFill>
        <p:spPr>
          <a:xfrm flipH="1" flipV="1">
            <a:off x="8271392" y="-71432"/>
            <a:ext cx="1009571" cy="802102"/>
          </a:xfrm>
          <a:prstGeom prst="rect">
            <a:avLst/>
          </a:prstGeom>
        </p:spPr>
      </p:pic>
      <p:pic>
        <p:nvPicPr>
          <p:cNvPr id="5" name="Imagen 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69C2DB85-AE99-1A6B-224A-3D3750A30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41356" r="63618" b="23902"/>
          <a:stretch/>
        </p:blipFill>
        <p:spPr>
          <a:xfrm flipH="1">
            <a:off x="-2" y="3433035"/>
            <a:ext cx="3090067" cy="1710466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8D522B0-4027-2A73-8105-32590608BC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5327" r="81431" b="24553"/>
          <a:stretch/>
        </p:blipFill>
        <p:spPr>
          <a:xfrm flipH="1">
            <a:off x="-38101" y="3556862"/>
            <a:ext cx="969818" cy="1624738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extLst>
              <a:ext uri="{FF2B5EF4-FFF2-40B4-BE49-F238E27FC236}">
                <a16:creationId xmlns:a16="http://schemas.microsoft.com/office/drawing/2014/main" id="{709E8D6D-25DC-E418-E192-3A4B320EFC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-225019" y="750134"/>
            <a:ext cx="1097627" cy="544726"/>
          </a:xfrm>
          <a:prstGeom prst="rect">
            <a:avLst/>
          </a:prstGeom>
        </p:spPr>
      </p:pic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2977BB8F-901A-F6AE-6347-F64054F0CE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7198556" y="3668342"/>
            <a:ext cx="2286955" cy="1134961"/>
          </a:xfrm>
          <a:prstGeom prst="rect">
            <a:avLst/>
          </a:prstGeom>
        </p:spPr>
      </p:pic>
      <p:sp>
        <p:nvSpPr>
          <p:cNvPr id="19" name="Google Shape;135;p28">
            <a:extLst>
              <a:ext uri="{FF2B5EF4-FFF2-40B4-BE49-F238E27FC236}">
                <a16:creationId xmlns:a16="http://schemas.microsoft.com/office/drawing/2014/main" id="{DCDD906A-D901-04AC-A89B-F0E69D43A319}"/>
              </a:ext>
            </a:extLst>
          </p:cNvPr>
          <p:cNvSpPr txBox="1"/>
          <p:nvPr/>
        </p:nvSpPr>
        <p:spPr>
          <a:xfrm>
            <a:off x="1161323" y="1358153"/>
            <a:ext cx="7180710" cy="29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indent="17463" algn="just">
              <a:defRPr/>
            </a:pPr>
            <a:r>
              <a:rPr lang="lv-LV" sz="2800" dirty="0"/>
              <a:t>Tāds, kura radošuma rezultātā rodas dažādas jaunas idejas, garīgās vai materiālās vērtības.</a:t>
            </a:r>
          </a:p>
          <a:p>
            <a:pPr indent="17463" algn="r">
              <a:defRPr/>
            </a:pPr>
            <a:r>
              <a:rPr lang="lv-LV" sz="1400" i="1" dirty="0"/>
              <a:t>Pedagoģijas terminu skaidrojošā vārdnīca</a:t>
            </a:r>
          </a:p>
          <a:p>
            <a:pPr indent="17463" algn="r">
              <a:defRPr/>
            </a:pPr>
            <a:endParaRPr lang="lv-LV" sz="2800" i="1" dirty="0"/>
          </a:p>
          <a:p>
            <a:pPr indent="17463">
              <a:defRPr/>
            </a:pPr>
            <a:r>
              <a:rPr lang="lv-LV" sz="2800" dirty="0"/>
              <a:t>Radošums ir spēja radīt vai citādā veidā padarīt iespējamu kaut ko jaunu.</a:t>
            </a:r>
          </a:p>
          <a:p>
            <a:pPr indent="17463" algn="r">
              <a:defRPr/>
            </a:pPr>
            <a:r>
              <a:rPr lang="lv-LV" sz="1400" i="1" dirty="0"/>
              <a:t>Enciklopēdijas </a:t>
            </a:r>
            <a:r>
              <a:rPr lang="lv-LV" sz="1400" i="1" dirty="0" err="1"/>
              <a:t>Britannica</a:t>
            </a:r>
            <a:endParaRPr lang="lv-LV" sz="1400" i="1" dirty="0"/>
          </a:p>
          <a:p>
            <a:pPr indent="17463" algn="r">
              <a:defRPr/>
            </a:pPr>
            <a:endParaRPr lang="lv-LV" sz="2400" i="1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B4A40A6-4313-5A6E-C427-FE2354EB7F4B}"/>
              </a:ext>
            </a:extLst>
          </p:cNvPr>
          <p:cNvGrpSpPr/>
          <p:nvPr/>
        </p:nvGrpSpPr>
        <p:grpSpPr>
          <a:xfrm>
            <a:off x="460145" y="1170075"/>
            <a:ext cx="8224154" cy="2054318"/>
            <a:chOff x="399330" y="1154884"/>
            <a:chExt cx="8345784" cy="20847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F4566C5-8C9C-15A5-82A2-F9B70773E7E7}"/>
                </a:ext>
              </a:extLst>
            </p:cNvPr>
            <p:cNvSpPr/>
            <p:nvPr/>
          </p:nvSpPr>
          <p:spPr>
            <a:xfrm>
              <a:off x="8659536" y="315400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2C05076-AE96-AF06-8912-558157E7E246}"/>
                </a:ext>
              </a:extLst>
            </p:cNvPr>
            <p:cNvSpPr/>
            <p:nvPr/>
          </p:nvSpPr>
          <p:spPr>
            <a:xfrm>
              <a:off x="399330" y="230979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4169BFE3-6DE9-EA72-20E2-FF87433475AF}"/>
                </a:ext>
              </a:extLst>
            </p:cNvPr>
            <p:cNvSpPr/>
            <p:nvPr/>
          </p:nvSpPr>
          <p:spPr>
            <a:xfrm>
              <a:off x="676363" y="174820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56C3943-0BAD-6C11-CD8B-7AFFCFB8C9D2}"/>
                </a:ext>
              </a:extLst>
            </p:cNvPr>
            <p:cNvSpPr/>
            <p:nvPr/>
          </p:nvSpPr>
          <p:spPr>
            <a:xfrm>
              <a:off x="8343900" y="155806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074ABF9-2095-F913-6CF0-64D911337E4A}"/>
                </a:ext>
              </a:extLst>
            </p:cNvPr>
            <p:cNvSpPr/>
            <p:nvPr/>
          </p:nvSpPr>
          <p:spPr>
            <a:xfrm>
              <a:off x="8053339" y="1154884"/>
              <a:ext cx="81089" cy="8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0" name="Título 20">
            <a:extLst>
              <a:ext uri="{FF2B5EF4-FFF2-40B4-BE49-F238E27FC236}">
                <a16:creationId xmlns:a16="http://schemas.microsoft.com/office/drawing/2014/main" id="{148D527B-D1AE-B0F5-E85F-5D35DF574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5927" y="308121"/>
            <a:ext cx="4007427" cy="813103"/>
          </a:xfrm>
        </p:spPr>
        <p:txBody>
          <a:bodyPr/>
          <a:lstStyle/>
          <a:p>
            <a:r>
              <a:rPr lang="lv-LV" dirty="0"/>
              <a:t>radošums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20988E-6 L 0.07135 0.00061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4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6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8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 p14:bounceEnd="5091">
                                          <p:cBhvr>
                                            <p:cTn id="20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2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 p14:bounceEnd="5091">
                                          <p:cBhvr>
                                            <p:cTn id="24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6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20988E-6 L 0.07135 0.00061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4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6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8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>
                                          <p:cBhvr>
                                            <p:cTn id="20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2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>
                                          <p:cBhvr>
                                            <p:cTn id="24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6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50205632-89F2-4CCC-D5EA-7E272FB5B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3" t="16723" r="2755" b="32838"/>
          <a:stretch/>
        </p:blipFill>
        <p:spPr>
          <a:xfrm flipH="1" flipV="1">
            <a:off x="7251179" y="-2"/>
            <a:ext cx="1892820" cy="2008910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9379ABD-BE92-CD49-C95B-4B08C69DD6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8" t="24065" r="2121" b="37755"/>
          <a:stretch/>
        </p:blipFill>
        <p:spPr>
          <a:xfrm flipH="1" flipV="1">
            <a:off x="8271392" y="-71432"/>
            <a:ext cx="1009571" cy="802102"/>
          </a:xfrm>
          <a:prstGeom prst="rect">
            <a:avLst/>
          </a:prstGeom>
        </p:spPr>
      </p:pic>
      <p:pic>
        <p:nvPicPr>
          <p:cNvPr id="5" name="Imagen 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69C2DB85-AE99-1A6B-224A-3D3750A30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41356" r="63618" b="23902"/>
          <a:stretch/>
        </p:blipFill>
        <p:spPr>
          <a:xfrm flipH="1">
            <a:off x="-2" y="3433035"/>
            <a:ext cx="3090067" cy="1710466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8D522B0-4027-2A73-8105-32590608BC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5327" r="81431" b="24553"/>
          <a:stretch/>
        </p:blipFill>
        <p:spPr>
          <a:xfrm flipH="1">
            <a:off x="-38101" y="3556862"/>
            <a:ext cx="969818" cy="1624738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extLst>
              <a:ext uri="{FF2B5EF4-FFF2-40B4-BE49-F238E27FC236}">
                <a16:creationId xmlns:a16="http://schemas.microsoft.com/office/drawing/2014/main" id="{709E8D6D-25DC-E418-E192-3A4B320EFC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-225019" y="750134"/>
            <a:ext cx="1097627" cy="544726"/>
          </a:xfrm>
          <a:prstGeom prst="rect">
            <a:avLst/>
          </a:prstGeom>
        </p:spPr>
      </p:pic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2977BB8F-901A-F6AE-6347-F64054F0CE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7198556" y="3668342"/>
            <a:ext cx="2286955" cy="1134961"/>
          </a:xfrm>
          <a:prstGeom prst="rect">
            <a:avLst/>
          </a:prstGeom>
        </p:spPr>
      </p:pic>
      <p:sp>
        <p:nvSpPr>
          <p:cNvPr id="19" name="Google Shape;135;p28">
            <a:extLst>
              <a:ext uri="{FF2B5EF4-FFF2-40B4-BE49-F238E27FC236}">
                <a16:creationId xmlns:a16="http://schemas.microsoft.com/office/drawing/2014/main" id="{DCDD906A-D901-04AC-A89B-F0E69D43A319}"/>
              </a:ext>
            </a:extLst>
          </p:cNvPr>
          <p:cNvSpPr txBox="1"/>
          <p:nvPr/>
        </p:nvSpPr>
        <p:spPr>
          <a:xfrm>
            <a:off x="601973" y="1280390"/>
            <a:ext cx="4826827" cy="342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  <a:latin typeface="Manrope Medium" pitchFamily="2" charset="0"/>
                <a:ea typeface="Anaheim"/>
                <a:cs typeface="Anaheim"/>
                <a:sym typeface="Anaheim"/>
              </a:rPr>
              <a:t>kreativitāte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</a:rPr>
              <a:t>produktivitāte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</a:rPr>
              <a:t>netradicionalitāte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</a:rPr>
              <a:t>oriģinalitāte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7030A0"/>
                </a:solidFill>
              </a:rPr>
              <a:t>izdoma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FF0000"/>
                </a:solidFill>
                <a:latin typeface="Manrope Medium" pitchFamily="2" charset="0"/>
                <a:ea typeface="Anaheim"/>
                <a:cs typeface="Anaheim"/>
                <a:sym typeface="Anaheim"/>
              </a:rPr>
              <a:t>jaunrade un </a:t>
            </a:r>
            <a:r>
              <a:rPr lang="lv-LV" sz="2800" dirty="0" err="1">
                <a:solidFill>
                  <a:srgbClr val="FF0000"/>
                </a:solidFill>
                <a:latin typeface="Manrope Medium" pitchFamily="2" charset="0"/>
                <a:ea typeface="Anaheim"/>
                <a:cs typeface="Anaheim"/>
                <a:sym typeface="Anaheim"/>
              </a:rPr>
              <a:t>uzņēmējspēja</a:t>
            </a:r>
            <a:endParaRPr lang="lv-LV" sz="2800" dirty="0">
              <a:solidFill>
                <a:srgbClr val="FF0000"/>
              </a:solidFill>
              <a:latin typeface="Manrope Medium" pitchFamily="2" charset="0"/>
              <a:ea typeface="Anaheim"/>
              <a:cs typeface="Anaheim"/>
              <a:sym typeface="Anaheim"/>
            </a:endParaRPr>
          </a:p>
          <a:p>
            <a:pPr lvl="1"/>
            <a:endParaRPr sz="2800" dirty="0">
              <a:solidFill>
                <a:srgbClr val="7030A0"/>
              </a:solidFill>
              <a:latin typeface="Manrope Medium" pitchFamily="2" charset="0"/>
              <a:ea typeface="Anaheim"/>
              <a:cs typeface="Anaheim"/>
              <a:sym typeface="Anaheim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B4A40A6-4313-5A6E-C427-FE2354EB7F4B}"/>
              </a:ext>
            </a:extLst>
          </p:cNvPr>
          <p:cNvGrpSpPr/>
          <p:nvPr/>
        </p:nvGrpSpPr>
        <p:grpSpPr>
          <a:xfrm>
            <a:off x="460145" y="1170075"/>
            <a:ext cx="8224154" cy="2054318"/>
            <a:chOff x="399330" y="1154884"/>
            <a:chExt cx="8345784" cy="20847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F4566C5-8C9C-15A5-82A2-F9B70773E7E7}"/>
                </a:ext>
              </a:extLst>
            </p:cNvPr>
            <p:cNvSpPr/>
            <p:nvPr/>
          </p:nvSpPr>
          <p:spPr>
            <a:xfrm>
              <a:off x="8659536" y="315400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2C05076-AE96-AF06-8912-558157E7E246}"/>
                </a:ext>
              </a:extLst>
            </p:cNvPr>
            <p:cNvSpPr/>
            <p:nvPr/>
          </p:nvSpPr>
          <p:spPr>
            <a:xfrm>
              <a:off x="399330" y="230979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4169BFE3-6DE9-EA72-20E2-FF87433475AF}"/>
                </a:ext>
              </a:extLst>
            </p:cNvPr>
            <p:cNvSpPr/>
            <p:nvPr/>
          </p:nvSpPr>
          <p:spPr>
            <a:xfrm>
              <a:off x="676363" y="174820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56C3943-0BAD-6C11-CD8B-7AFFCFB8C9D2}"/>
                </a:ext>
              </a:extLst>
            </p:cNvPr>
            <p:cNvSpPr/>
            <p:nvPr/>
          </p:nvSpPr>
          <p:spPr>
            <a:xfrm>
              <a:off x="8343900" y="155806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074ABF9-2095-F913-6CF0-64D911337E4A}"/>
                </a:ext>
              </a:extLst>
            </p:cNvPr>
            <p:cNvSpPr/>
            <p:nvPr/>
          </p:nvSpPr>
          <p:spPr>
            <a:xfrm>
              <a:off x="8053339" y="1154884"/>
              <a:ext cx="81089" cy="8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0" name="Título 20">
            <a:extLst>
              <a:ext uri="{FF2B5EF4-FFF2-40B4-BE49-F238E27FC236}">
                <a16:creationId xmlns:a16="http://schemas.microsoft.com/office/drawing/2014/main" id="{148D527B-D1AE-B0F5-E85F-5D35DF574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5927" y="308121"/>
            <a:ext cx="4007427" cy="813103"/>
          </a:xfrm>
        </p:spPr>
        <p:txBody>
          <a:bodyPr/>
          <a:lstStyle/>
          <a:p>
            <a:r>
              <a:rPr lang="lv-LV" dirty="0"/>
              <a:t>radošums</a:t>
            </a:r>
            <a:endParaRPr lang="en-US" dirty="0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BFC221D1-1417-BE90-CF72-B118180DEB3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059" t="11765" r="37300" b="8526"/>
          <a:stretch/>
        </p:blipFill>
        <p:spPr>
          <a:xfrm>
            <a:off x="5800806" y="139073"/>
            <a:ext cx="2785522" cy="487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20988E-6 L 0.07135 0.00061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4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6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8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 p14:bounceEnd="5091">
                                          <p:cBhvr>
                                            <p:cTn id="20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2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 p14:bounceEnd="5091">
                                          <p:cBhvr>
                                            <p:cTn id="24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6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20988E-6 L 0.07135 0.00061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4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6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8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>
                                          <p:cBhvr>
                                            <p:cTn id="20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2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>
                                          <p:cBhvr>
                                            <p:cTn id="24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6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50205632-89F2-4CCC-D5EA-7E272FB5B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3" t="16723" r="2755" b="32838"/>
          <a:stretch/>
        </p:blipFill>
        <p:spPr>
          <a:xfrm flipH="1" flipV="1">
            <a:off x="7251179" y="-2"/>
            <a:ext cx="1892820" cy="2008910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9379ABD-BE92-CD49-C95B-4B08C69DD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8" t="24065" r="2121" b="37755"/>
          <a:stretch/>
        </p:blipFill>
        <p:spPr>
          <a:xfrm flipH="1" flipV="1">
            <a:off x="8271392" y="-71432"/>
            <a:ext cx="1009571" cy="802102"/>
          </a:xfrm>
          <a:prstGeom prst="rect">
            <a:avLst/>
          </a:prstGeom>
        </p:spPr>
      </p:pic>
      <p:pic>
        <p:nvPicPr>
          <p:cNvPr id="5" name="Imagen 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69C2DB85-AE99-1A6B-224A-3D3750A30D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41356" r="63618" b="23902"/>
          <a:stretch/>
        </p:blipFill>
        <p:spPr>
          <a:xfrm flipH="1">
            <a:off x="-2" y="3433035"/>
            <a:ext cx="3090067" cy="1710466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8D522B0-4027-2A73-8105-32590608BC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5327" r="81431" b="24553"/>
          <a:stretch/>
        </p:blipFill>
        <p:spPr>
          <a:xfrm flipH="1">
            <a:off x="-38101" y="3556862"/>
            <a:ext cx="969818" cy="1624738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extLst>
              <a:ext uri="{FF2B5EF4-FFF2-40B4-BE49-F238E27FC236}">
                <a16:creationId xmlns:a16="http://schemas.microsoft.com/office/drawing/2014/main" id="{709E8D6D-25DC-E418-E192-3A4B320EF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-225019" y="750134"/>
            <a:ext cx="1097627" cy="544726"/>
          </a:xfrm>
          <a:prstGeom prst="rect">
            <a:avLst/>
          </a:prstGeom>
        </p:spPr>
      </p:pic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2977BB8F-901A-F6AE-6347-F64054F0CE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7198556" y="3668342"/>
            <a:ext cx="2286955" cy="1134961"/>
          </a:xfrm>
          <a:prstGeom prst="rect">
            <a:avLst/>
          </a:prstGeom>
        </p:spPr>
      </p:pic>
      <p:sp>
        <p:nvSpPr>
          <p:cNvPr id="19" name="Google Shape;135;p28">
            <a:extLst>
              <a:ext uri="{FF2B5EF4-FFF2-40B4-BE49-F238E27FC236}">
                <a16:creationId xmlns:a16="http://schemas.microsoft.com/office/drawing/2014/main" id="{DCDD906A-D901-04AC-A89B-F0E69D43A319}"/>
              </a:ext>
            </a:extLst>
          </p:cNvPr>
          <p:cNvSpPr txBox="1"/>
          <p:nvPr/>
        </p:nvSpPr>
        <p:spPr>
          <a:xfrm>
            <a:off x="742911" y="2008908"/>
            <a:ext cx="7696200" cy="243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lvl="0" algn="ctr"/>
            <a:r>
              <a:rPr lang="lv-LV" sz="3200" dirty="0">
                <a:solidFill>
                  <a:srgbClr val="7030A0"/>
                </a:solidFill>
                <a:ea typeface="Anaheim"/>
                <a:cs typeface="Calibri" panose="020F0502020204030204" pitchFamily="34" charset="0"/>
                <a:sym typeface="Anaheim"/>
              </a:rPr>
              <a:t>Domāšanas process  sākas ar to, kā mēs </a:t>
            </a:r>
            <a:r>
              <a:rPr lang="lv-LV" sz="3200" u="sng" dirty="0">
                <a:solidFill>
                  <a:srgbClr val="7030A0"/>
                </a:solidFill>
                <a:ea typeface="Anaheim"/>
                <a:cs typeface="Calibri" panose="020F0502020204030204" pitchFamily="34" charset="0"/>
                <a:sym typeface="Anaheim"/>
              </a:rPr>
              <a:t>skatāmies</a:t>
            </a:r>
            <a:r>
              <a:rPr lang="lv-LV" sz="3200" dirty="0">
                <a:solidFill>
                  <a:srgbClr val="7030A0"/>
                </a:solidFill>
                <a:ea typeface="Anaheim"/>
                <a:cs typeface="Calibri" panose="020F0502020204030204" pitchFamily="34" charset="0"/>
                <a:sym typeface="Anaheim"/>
              </a:rPr>
              <a:t> uz jebkuru lietu, objektu, parādību, procesu vai problēmu.</a:t>
            </a:r>
            <a:endParaRPr sz="3200" b="1" dirty="0">
              <a:solidFill>
                <a:srgbClr val="7030A0"/>
              </a:solidFill>
              <a:ea typeface="Anaheim"/>
              <a:cs typeface="Calibri" panose="020F0502020204030204" pitchFamily="34" charset="0"/>
              <a:sym typeface="Anaheim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B4A40A6-4313-5A6E-C427-FE2354EB7F4B}"/>
              </a:ext>
            </a:extLst>
          </p:cNvPr>
          <p:cNvGrpSpPr/>
          <p:nvPr/>
        </p:nvGrpSpPr>
        <p:grpSpPr>
          <a:xfrm>
            <a:off x="460145" y="1170075"/>
            <a:ext cx="8224154" cy="2054318"/>
            <a:chOff x="399330" y="1154884"/>
            <a:chExt cx="8345784" cy="20847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F4566C5-8C9C-15A5-82A2-F9B70773E7E7}"/>
                </a:ext>
              </a:extLst>
            </p:cNvPr>
            <p:cNvSpPr/>
            <p:nvPr/>
          </p:nvSpPr>
          <p:spPr>
            <a:xfrm>
              <a:off x="8659536" y="315400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2C05076-AE96-AF06-8912-558157E7E246}"/>
                </a:ext>
              </a:extLst>
            </p:cNvPr>
            <p:cNvSpPr/>
            <p:nvPr/>
          </p:nvSpPr>
          <p:spPr>
            <a:xfrm>
              <a:off x="399330" y="2309796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4169BFE3-6DE9-EA72-20E2-FF87433475AF}"/>
                </a:ext>
              </a:extLst>
            </p:cNvPr>
            <p:cNvSpPr/>
            <p:nvPr/>
          </p:nvSpPr>
          <p:spPr>
            <a:xfrm>
              <a:off x="676363" y="174820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56C3943-0BAD-6C11-CD8B-7AFFCFB8C9D2}"/>
                </a:ext>
              </a:extLst>
            </p:cNvPr>
            <p:cNvSpPr/>
            <p:nvPr/>
          </p:nvSpPr>
          <p:spPr>
            <a:xfrm>
              <a:off x="8343900" y="155806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074ABF9-2095-F913-6CF0-64D911337E4A}"/>
                </a:ext>
              </a:extLst>
            </p:cNvPr>
            <p:cNvSpPr/>
            <p:nvPr/>
          </p:nvSpPr>
          <p:spPr>
            <a:xfrm>
              <a:off x="8053339" y="1154884"/>
              <a:ext cx="81089" cy="8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8" name="Título 20">
            <a:extLst>
              <a:ext uri="{FF2B5EF4-FFF2-40B4-BE49-F238E27FC236}">
                <a16:creationId xmlns:a16="http://schemas.microsoft.com/office/drawing/2014/main" id="{EFD9BC48-D3D8-8588-57E5-E7EFEA42F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5927" y="308121"/>
            <a:ext cx="4080232" cy="861954"/>
          </a:xfrm>
        </p:spPr>
        <p:txBody>
          <a:bodyPr/>
          <a:lstStyle/>
          <a:p>
            <a:r>
              <a:rPr lang="lv-LV" dirty="0"/>
              <a:t>domāšana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20988E-6 L 0.07135 0.00061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4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6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8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 p14:bounceEnd="5091">
                                          <p:cBhvr>
                                            <p:cTn id="20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2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 p14:bounceEnd="5091">
                                          <p:cBhvr>
                                            <p:cTn id="24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6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6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8" dur="4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20988E-6 L 0.07135 0.00061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61111E-6 -3.08642E-6 L 0.00538 -0.01049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4" dur="3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22222E-6 1.11111E-6 L 0.00677 -0.0179 " pathEditMode="relative" rAng="0" ptsTypes="AA">
                                          <p:cBhvr>
                                            <p:cTn id="16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8" dur="6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4 L -4.72222E-6 -2.71605E-6 " pathEditMode="relative" rAng="0" ptsTypes="AA">
                                          <p:cBhvr>
                                            <p:cTn id="20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2" dur="8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2517 0.04229 L 5E-6 3.33333E-6 " pathEditMode="relative" rAng="0" ptsTypes="AA">
                                          <p:cBhvr>
                                            <p:cTn id="24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-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6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D8178D6C-FDC4-9B21-50AA-69303EB74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904875"/>
            <a:ext cx="6381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5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A0715F9F-59B4-E486-6BE5-A935A171C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585" y="347897"/>
            <a:ext cx="5164830" cy="444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0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55056393-B656-7A82-4FC0-7D5D9A747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134" y="378198"/>
            <a:ext cx="5849471" cy="43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FD7D94E8-EC2F-20C2-B9D5-5F971B109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0" t="3803" r="26706"/>
          <a:stretch/>
        </p:blipFill>
        <p:spPr>
          <a:xfrm>
            <a:off x="2534770" y="592461"/>
            <a:ext cx="3913094" cy="39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886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on Graphics App Pitch Deck by Slidesgo">
  <a:themeElements>
    <a:clrScheme name="Personalizado 10">
      <a:dk1>
        <a:srgbClr val="36174D"/>
      </a:dk1>
      <a:lt1>
        <a:sysClr val="window" lastClr="FFFFFF"/>
      </a:lt1>
      <a:dk2>
        <a:srgbClr val="63298F"/>
      </a:dk2>
      <a:lt2>
        <a:srgbClr val="998DDF"/>
      </a:lt2>
      <a:accent1>
        <a:srgbClr val="C6B8EB"/>
      </a:accent1>
      <a:accent2>
        <a:srgbClr val="F3BB30"/>
      </a:accent2>
      <a:accent3>
        <a:srgbClr val="BAD6F1"/>
      </a:accent3>
      <a:accent4>
        <a:srgbClr val="FF8BFF"/>
      </a:accent4>
      <a:accent5>
        <a:srgbClr val="FFFFFF"/>
      </a:accent5>
      <a:accent6>
        <a:srgbClr val="FFFFFF"/>
      </a:accent6>
      <a:hlink>
        <a:srgbClr val="36174D"/>
      </a:hlink>
      <a:folHlink>
        <a:srgbClr val="36174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558</Words>
  <Application>Microsoft Office PowerPoint</Application>
  <PresentationFormat>Slaidrāde ekrānā (16:9)</PresentationFormat>
  <Paragraphs>91</Paragraphs>
  <Slides>19</Slides>
  <Notes>11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19</vt:i4>
      </vt:variant>
    </vt:vector>
  </HeadingPairs>
  <TitlesOfParts>
    <vt:vector size="25" baseType="lpstr">
      <vt:lpstr>Arial</vt:lpstr>
      <vt:lpstr>Calibri</vt:lpstr>
      <vt:lpstr>Manrope Medium</vt:lpstr>
      <vt:lpstr>Staatliches</vt:lpstr>
      <vt:lpstr>Wingdings</vt:lpstr>
      <vt:lpstr>Motion Graphics App Pitch Deck by Slidesgo</vt:lpstr>
      <vt:lpstr>Radošās domāšanas pamatprincipi</vt:lpstr>
      <vt:lpstr>Radošums sākas no baltas lapas</vt:lpstr>
      <vt:lpstr>radošums</vt:lpstr>
      <vt:lpstr>radošums</vt:lpstr>
      <vt:lpstr>domāšana</vt:lpstr>
      <vt:lpstr>PowerPoint prezentācija</vt:lpstr>
      <vt:lpstr>PowerPoint prezentācija</vt:lpstr>
      <vt:lpstr>PowerPoint prezentācija</vt:lpstr>
      <vt:lpstr>PowerPoint prezentācija</vt:lpstr>
      <vt:lpstr>Radošam cilvēkam raksturīga:</vt:lpstr>
      <vt:lpstr>Radošums un IQ</vt:lpstr>
      <vt:lpstr>Radošā gara telpa</vt:lpstr>
      <vt:lpstr>Kā paplašināt savu radošā gara telpu</vt:lpstr>
      <vt:lpstr>PowerPoint prezentācija</vt:lpstr>
      <vt:lpstr>PowerPoint prezentācija</vt:lpstr>
      <vt:lpstr>Radoša vide </vt:lpstr>
      <vt:lpstr>Frāzes, kas  nogalina </vt:lpstr>
      <vt:lpstr>Pedagogs, kas veicina radošumu,</vt:lpstr>
      <vt:lpstr>radošu darba diena!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Radošas domāšanas veicināšanas pamatprincipi</dc:title>
  <dc:creator>KristineL</dc:creator>
  <cp:lastModifiedBy>MVG</cp:lastModifiedBy>
  <cp:revision>9</cp:revision>
  <dcterms:created xsi:type="dcterms:W3CDTF">2021-10-12T08:06:43Z</dcterms:created>
  <dcterms:modified xsi:type="dcterms:W3CDTF">2023-10-24T05:30:01Z</dcterms:modified>
</cp:coreProperties>
</file>