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7" r:id="rId2"/>
    <p:sldId id="258" r:id="rId3"/>
    <p:sldId id="281" r:id="rId4"/>
    <p:sldId id="261" r:id="rId5"/>
    <p:sldId id="259" r:id="rId6"/>
    <p:sldId id="265" r:id="rId7"/>
    <p:sldId id="260" r:id="rId8"/>
    <p:sldId id="262" r:id="rId9"/>
    <p:sldId id="264" r:id="rId10"/>
    <p:sldId id="266" r:id="rId11"/>
    <p:sldId id="267" r:id="rId12"/>
    <p:sldId id="268" r:id="rId13"/>
    <p:sldId id="271" r:id="rId14"/>
    <p:sldId id="274" r:id="rId15"/>
    <p:sldId id="275" r:id="rId16"/>
    <p:sldId id="276" r:id="rId17"/>
    <p:sldId id="277" r:id="rId18"/>
    <p:sldId id="278" r:id="rId19"/>
    <p:sldId id="279" r:id="rId20"/>
    <p:sldId id="280"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Virsraksta slaids">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lv-LV"/>
              <a:t>Rediģēt šablona virsraksta stilu</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v-LV"/>
              <a:t>Noklikšķiniet, lai rediģētu šablona apakšvirsraksta stilu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Virsraksts un paraksts">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lv-LV"/>
              <a:t>Rediģēt šablona virsraksta stilu</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Noklikšķiniet, lai rediģētu šablona teksta stilus</a:t>
            </a:r>
          </a:p>
        </p:txBody>
      </p:sp>
      <p:sp>
        <p:nvSpPr>
          <p:cNvPr id="4" name="Date Placeholder 3"/>
          <p:cNvSpPr>
            <a:spLocks noGrp="1"/>
          </p:cNvSpPr>
          <p:nvPr>
            <p:ph type="dt" sz="half" idx="10"/>
          </p:nvPr>
        </p:nvSpPr>
        <p:spPr/>
        <p:txBody>
          <a:bodyPr/>
          <a:lstStyle/>
          <a:p>
            <a:fld id="{B61BEF0D-F0BB-DE4B-95CE-6DB70DBA9567}" type="datetimeFigureOut">
              <a:rPr lang="en-US" dirty="0"/>
              <a:pPr/>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āt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lv-LV"/>
              <a:t>Rediģēt šablona virsraksta stilu</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v-LV"/>
              <a:t>Noklikšķiniet, lai rediģētu šablona teksta stilus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Noklikšķiniet, lai rediģētu šablona teksta stilus</a:t>
            </a:r>
          </a:p>
        </p:txBody>
      </p:sp>
      <p:sp>
        <p:nvSpPr>
          <p:cNvPr id="4" name="Date Placeholder 3"/>
          <p:cNvSpPr>
            <a:spLocks noGrp="1"/>
          </p:cNvSpPr>
          <p:nvPr>
            <p:ph type="dt" sz="half" idx="10"/>
          </p:nvPr>
        </p:nvSpPr>
        <p:spPr/>
        <p:txBody>
          <a:bodyPr/>
          <a:lstStyle/>
          <a:p>
            <a:fld id="{B61BEF0D-F0BB-DE4B-95CE-6DB70DBA9567}" type="datetimeFigureOut">
              <a:rPr lang="en-US" dirty="0"/>
              <a:pPr/>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Vizītkart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lv-LV"/>
              <a:t>Rediģēt šablona virsraksta stilu</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lv-LV"/>
              <a:t>Noklikšķiniet, lai rediģētu šablona teksta stilus</a:t>
            </a:r>
          </a:p>
        </p:txBody>
      </p:sp>
      <p:sp>
        <p:nvSpPr>
          <p:cNvPr id="5" name="Date Placeholder 4"/>
          <p:cNvSpPr>
            <a:spLocks noGrp="1"/>
          </p:cNvSpPr>
          <p:nvPr>
            <p:ph type="dt" sz="half" idx="10"/>
          </p:nvPr>
        </p:nvSpPr>
        <p:spPr/>
        <p:txBody>
          <a:bodyPr/>
          <a:lstStyle/>
          <a:p>
            <a:fld id="{B61BEF0D-F0BB-DE4B-95CE-6DB70DBA9567}" type="datetimeFigureOut">
              <a:rPr lang="en-US" dirty="0"/>
              <a:pPr/>
              <a:t>10/23/2023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ēt vizītkarti">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lv-LV"/>
              <a:t>Rediģēt šablona virsraksta stilu</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v-LV"/>
              <a:t>Noklikšķiniet, lai rediģētu šablona teksta stilus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lv-LV"/>
              <a:t>Noklikšķiniet, lai rediģētu šablona teksta stilus</a:t>
            </a:r>
          </a:p>
        </p:txBody>
      </p:sp>
      <p:sp>
        <p:nvSpPr>
          <p:cNvPr id="5" name="Date Placeholder 4"/>
          <p:cNvSpPr>
            <a:spLocks noGrp="1"/>
          </p:cNvSpPr>
          <p:nvPr>
            <p:ph type="dt" sz="half" idx="10"/>
          </p:nvPr>
        </p:nvSpPr>
        <p:spPr/>
        <p:txBody>
          <a:bodyPr/>
          <a:lstStyle/>
          <a:p>
            <a:fld id="{B61BEF0D-F0BB-DE4B-95CE-6DB70DBA9567}" type="datetimeFigureOut">
              <a:rPr lang="en-US" dirty="0"/>
              <a:pPr/>
              <a:t>10/23/2023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atiess vai aplams">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lv-LV"/>
              <a:t>Rediģēt šablona virsraksta stilu</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v-LV"/>
              <a:t>Noklikšķiniet, lai rediģētu šablona teksta stilus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lv-LV"/>
              <a:t>Noklikšķiniet, lai rediģētu šablona teksta stilus</a:t>
            </a:r>
          </a:p>
        </p:txBody>
      </p:sp>
      <p:sp>
        <p:nvSpPr>
          <p:cNvPr id="5" name="Date Placeholder 4"/>
          <p:cNvSpPr>
            <a:spLocks noGrp="1"/>
          </p:cNvSpPr>
          <p:nvPr>
            <p:ph type="dt" sz="half" idx="10"/>
          </p:nvPr>
        </p:nvSpPr>
        <p:spPr/>
        <p:txBody>
          <a:bodyPr/>
          <a:lstStyle/>
          <a:p>
            <a:fld id="{B61BEF0D-F0BB-DE4B-95CE-6DB70DBA9567}" type="datetimeFigureOut">
              <a:rPr lang="en-US" dirty="0"/>
              <a:pPr/>
              <a:t>10/23/2023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3" name="Vertical Text Placeholder 2"/>
          <p:cNvSpPr>
            <a:spLocks noGrp="1"/>
          </p:cNvSpPr>
          <p:nvPr>
            <p:ph type="body" orient="vert" idx="1"/>
          </p:nvPr>
        </p:nvSpPr>
        <p:spPr/>
        <p:txBody>
          <a:bodyPr vert="eaVert" ancho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lv-LV"/>
              <a:t>Rediģēt šablona virsraksta stilu</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lv-LV"/>
              <a:t>Rediģēt šablona virsraksta stilu</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lv-LV"/>
              <a:t>Rediģēt šablona virsraksta stilu</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v-LV"/>
              <a:t>Noklikšķiniet, lai rediģētu šablona teksta stilus</a:t>
            </a:r>
          </a:p>
        </p:txBody>
      </p:sp>
      <p:sp>
        <p:nvSpPr>
          <p:cNvPr id="4" name="Date Placeholder 3"/>
          <p:cNvSpPr>
            <a:spLocks noGrp="1"/>
          </p:cNvSpPr>
          <p:nvPr>
            <p:ph type="dt" sz="half" idx="10"/>
          </p:nvPr>
        </p:nvSpPr>
        <p:spPr/>
        <p:txBody>
          <a:bodyPr/>
          <a:lstStyle/>
          <a:p>
            <a:fld id="{B61BEF0D-F0BB-DE4B-95CE-6DB70DBA9567}" type="datetimeFigureOut">
              <a:rPr lang="en-US" dirty="0"/>
              <a:pPr/>
              <a:t>10/23/2023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ivi satura blok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lv-LV"/>
              <a:t>Rediģēt šablona virsraksta stilu</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lv-LV"/>
              <a:t>Rediģēt šablona virsraksta stilu</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Noklikšķiniet, lai rediģētu šablona teksta stilus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10/23/2023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lv-LV"/>
              <a:t>Rediģēt šablona virsraksta stilu</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Noklikšķiniet, lai rediģētu šablona teksta stilus</a:t>
            </a:r>
          </a:p>
        </p:txBody>
      </p:sp>
      <p:sp>
        <p:nvSpPr>
          <p:cNvPr id="5" name="Date Placeholder 4"/>
          <p:cNvSpPr>
            <a:spLocks noGrp="1"/>
          </p:cNvSpPr>
          <p:nvPr>
            <p:ph type="dt" sz="half" idx="10"/>
          </p:nvPr>
        </p:nvSpPr>
        <p:spPr/>
        <p:txBody>
          <a:bodyPr/>
          <a:lstStyle/>
          <a:p>
            <a:fld id="{B61BEF0D-F0BB-DE4B-95CE-6DB70DBA9567}" type="datetimeFigureOut">
              <a:rPr lang="en-US" dirty="0"/>
              <a:pPr/>
              <a:t>10/23/2023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lv-LV"/>
              <a:t>Rediģēt šablona virsraksta stilu</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v-LV"/>
              <a:t>Noklikšķiniet uz ikonas, lai pievienotu attēlu</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v-LV"/>
              <a:t>Noklikšķiniet, lai rediģētu šablona teksta stilus</a:t>
            </a:r>
          </a:p>
        </p:txBody>
      </p:sp>
      <p:sp>
        <p:nvSpPr>
          <p:cNvPr id="5" name="Date Placeholder 4"/>
          <p:cNvSpPr>
            <a:spLocks noGrp="1"/>
          </p:cNvSpPr>
          <p:nvPr>
            <p:ph type="dt" sz="half" idx="10"/>
          </p:nvPr>
        </p:nvSpPr>
        <p:spPr/>
        <p:txBody>
          <a:bodyPr/>
          <a:lstStyle/>
          <a:p>
            <a:fld id="{B61BEF0D-F0BB-DE4B-95CE-6DB70DBA9567}" type="datetimeFigureOut">
              <a:rPr lang="en-US" dirty="0"/>
              <a:pPr/>
              <a:t>10/23/2023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lv-LV"/>
              <a:t>Rediģēt šablona virsraksta stilu</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10/23/2023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DBA81BE-BE71-0D0A-0FFA-DEE80C7EB093}"/>
              </a:ext>
            </a:extLst>
          </p:cNvPr>
          <p:cNvSpPr>
            <a:spLocks noGrp="1"/>
          </p:cNvSpPr>
          <p:nvPr>
            <p:ph type="title"/>
          </p:nvPr>
        </p:nvSpPr>
        <p:spPr>
          <a:xfrm>
            <a:off x="746620" y="624110"/>
            <a:ext cx="10757992" cy="3251604"/>
          </a:xfrm>
        </p:spPr>
        <p:txBody>
          <a:bodyPr>
            <a:normAutofit fontScale="90000"/>
          </a:bodyPr>
          <a:lstStyle/>
          <a:p>
            <a:pPr algn="ctr"/>
            <a:br>
              <a:rPr lang="lv-LV" dirty="0"/>
            </a:br>
            <a:br>
              <a:rPr lang="lv-LV" dirty="0"/>
            </a:br>
            <a:br>
              <a:rPr lang="lv-LV" dirty="0"/>
            </a:br>
            <a:r>
              <a:rPr lang="lv-LV" sz="4400" b="1" dirty="0">
                <a:latin typeface="Times New Roman" panose="02020603050405020304" pitchFamily="18" charset="0"/>
                <a:cs typeface="Times New Roman" panose="02020603050405020304" pitchFamily="18" charset="0"/>
              </a:rPr>
              <a:t>Radošuma attīstīšana</a:t>
            </a:r>
            <a:br>
              <a:rPr lang="lv-LV" sz="4400" b="1" dirty="0">
                <a:latin typeface="Times New Roman" panose="02020603050405020304" pitchFamily="18" charset="0"/>
                <a:cs typeface="Times New Roman" panose="02020603050405020304" pitchFamily="18" charset="0"/>
              </a:rPr>
            </a:br>
            <a:r>
              <a:rPr lang="lv-LV" sz="4400" b="1" dirty="0">
                <a:latin typeface="Times New Roman" panose="02020603050405020304" pitchFamily="18" charset="0"/>
                <a:cs typeface="Times New Roman" panose="02020603050405020304" pitchFamily="18" charset="0"/>
              </a:rPr>
              <a:t> svešvalodu stundās</a:t>
            </a:r>
            <a:br>
              <a:rPr lang="lv-LV" sz="4400" b="1" dirty="0">
                <a:latin typeface="Times New Roman" panose="02020603050405020304" pitchFamily="18" charset="0"/>
                <a:cs typeface="Times New Roman" panose="02020603050405020304" pitchFamily="18" charset="0"/>
              </a:rPr>
            </a:br>
            <a:br>
              <a:rPr lang="lv-LV" sz="4400" b="1" dirty="0">
                <a:latin typeface="Times New Roman" panose="02020603050405020304" pitchFamily="18" charset="0"/>
                <a:cs typeface="Times New Roman" panose="02020603050405020304" pitchFamily="18" charset="0"/>
              </a:rPr>
            </a:br>
            <a:br>
              <a:rPr lang="lv-LV" sz="4400" b="1" dirty="0">
                <a:latin typeface="Times New Roman" panose="02020603050405020304" pitchFamily="18" charset="0"/>
                <a:cs typeface="Times New Roman" panose="02020603050405020304" pitchFamily="18" charset="0"/>
              </a:rPr>
            </a:br>
            <a:r>
              <a:rPr lang="lv-LV" sz="2700" b="1" dirty="0">
                <a:latin typeface="Times New Roman" panose="02020603050405020304" pitchFamily="18" charset="0"/>
                <a:cs typeface="Times New Roman" panose="02020603050405020304" pitchFamily="18" charset="0"/>
              </a:rPr>
              <a:t>Sandra </a:t>
            </a:r>
            <a:r>
              <a:rPr lang="lv-LV" sz="2700" b="1" dirty="0" err="1">
                <a:latin typeface="Times New Roman" panose="02020603050405020304" pitchFamily="18" charset="0"/>
                <a:cs typeface="Times New Roman" panose="02020603050405020304" pitchFamily="18" charset="0"/>
              </a:rPr>
              <a:t>Sinele</a:t>
            </a:r>
            <a:br>
              <a:rPr lang="lv-LV" sz="2700" b="1" dirty="0">
                <a:latin typeface="Times New Roman" panose="02020603050405020304" pitchFamily="18" charset="0"/>
                <a:cs typeface="Times New Roman" panose="02020603050405020304" pitchFamily="18" charset="0"/>
              </a:rPr>
            </a:br>
            <a:r>
              <a:rPr lang="lv-LV" sz="2700" b="1" dirty="0">
                <a:latin typeface="Times New Roman" panose="02020603050405020304" pitchFamily="18" charset="0"/>
                <a:cs typeface="Times New Roman" panose="02020603050405020304" pitchFamily="18" charset="0"/>
              </a:rPr>
              <a:t>Ārija </a:t>
            </a:r>
            <a:r>
              <a:rPr lang="lv-LV" sz="2700" b="1" dirty="0" err="1">
                <a:latin typeface="Times New Roman" panose="02020603050405020304" pitchFamily="18" charset="0"/>
                <a:cs typeface="Times New Roman" panose="02020603050405020304" pitchFamily="18" charset="0"/>
              </a:rPr>
              <a:t>Fārte</a:t>
            </a:r>
            <a:br>
              <a:rPr lang="lv-LV" sz="4400" b="1" dirty="0">
                <a:latin typeface="Times New Roman" panose="02020603050405020304" pitchFamily="18" charset="0"/>
                <a:cs typeface="Times New Roman" panose="02020603050405020304" pitchFamily="18" charset="0"/>
              </a:rPr>
            </a:br>
            <a:br>
              <a:rPr lang="lv-LV" sz="4400" b="1" dirty="0">
                <a:latin typeface="Times New Roman" panose="02020603050405020304" pitchFamily="18" charset="0"/>
                <a:cs typeface="Times New Roman" panose="02020603050405020304" pitchFamily="18" charset="0"/>
              </a:rPr>
            </a:br>
            <a:r>
              <a:rPr lang="lv-LV" sz="2000" b="1" dirty="0">
                <a:latin typeface="Times New Roman" panose="02020603050405020304" pitchFamily="18" charset="0"/>
                <a:cs typeface="Times New Roman" panose="02020603050405020304" pitchFamily="18" charset="0"/>
              </a:rPr>
              <a:t>MVĢ 24.10.2023</a:t>
            </a:r>
            <a:r>
              <a:rPr lang="lv-LV" sz="2000" dirty="0">
                <a:latin typeface="Times New Roman" panose="02020603050405020304" pitchFamily="18" charset="0"/>
                <a:cs typeface="Times New Roman" panose="02020603050405020304" pitchFamily="18" charset="0"/>
              </a:rPr>
              <a:t>.</a:t>
            </a:r>
            <a:endParaRPr lang="lv-LV"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3165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83BFE00A-2F68-CF85-0DE9-770F82FFDAE6}"/>
              </a:ext>
            </a:extLst>
          </p:cNvPr>
          <p:cNvSpPr>
            <a:spLocks noGrp="1"/>
          </p:cNvSpPr>
          <p:nvPr>
            <p:ph type="title"/>
          </p:nvPr>
        </p:nvSpPr>
        <p:spPr>
          <a:xfrm>
            <a:off x="1946246" y="536896"/>
            <a:ext cx="9558365" cy="713064"/>
          </a:xfrm>
        </p:spPr>
        <p:txBody>
          <a:bodyPr>
            <a:normAutofit fontScale="90000"/>
          </a:bodyPr>
          <a:lstStyle/>
          <a:p>
            <a:r>
              <a:rPr lang="lv-LV" b="1" dirty="0"/>
              <a:t>Dziesmu izmantošana</a:t>
            </a:r>
            <a:br>
              <a:rPr lang="lv-LV" dirty="0"/>
            </a:br>
            <a:br>
              <a:rPr lang="lv-LV" dirty="0"/>
            </a:br>
            <a:r>
              <a:rPr lang="lv-LV" dirty="0"/>
              <a:t>3.uzdevums</a:t>
            </a:r>
            <a:br>
              <a:rPr lang="lv-LV" dirty="0"/>
            </a:br>
            <a:r>
              <a:rPr lang="lv-LV" u="sng" dirty="0">
                <a:effectLst>
                  <a:outerShdw blurRad="38100" dist="38100" dir="2700000" algn="tl">
                    <a:srgbClr val="000000">
                      <a:alpha val="43137"/>
                    </a:srgbClr>
                  </a:outerShdw>
                </a:effectLst>
              </a:rPr>
              <a:t>Mērķis: </a:t>
            </a:r>
            <a:r>
              <a:rPr lang="lv-LV" dirty="0"/>
              <a:t>izmantojot dotos 10 vārdus, iztēloties, par ko dziesma varētu stāstīt.</a:t>
            </a:r>
            <a:br>
              <a:rPr lang="lv-LV" dirty="0"/>
            </a:br>
            <a:r>
              <a:rPr lang="lv-LV" dirty="0"/>
              <a:t>1. Strādājot pāros vai nelielās grupās, no desmit vārdiem uzrakstīt īsu stāstu (5 min.)</a:t>
            </a:r>
            <a:br>
              <a:rPr lang="lv-LV" dirty="0"/>
            </a:br>
            <a:r>
              <a:rPr lang="lv-LV" dirty="0"/>
              <a:t>2. Dalīties ar savu stāstu.</a:t>
            </a:r>
            <a:br>
              <a:rPr lang="lv-LV" dirty="0"/>
            </a:br>
            <a:r>
              <a:rPr lang="lv-LV" dirty="0"/>
              <a:t>3. Noklausīties dziesmu un salīdzināt stāstu. Var balsot, kuram bija tuvākais oriģinālam. </a:t>
            </a:r>
            <a:br>
              <a:rPr lang="lv-LV" dirty="0"/>
            </a:br>
            <a:r>
              <a:rPr lang="lv-LV" b="1" dirty="0"/>
              <a:t>Vārdi: </a:t>
            </a:r>
            <a:r>
              <a:rPr lang="lv-LV" dirty="0"/>
              <a:t>ģitāras, stārķis, mamma, paps,  burvji, dzīve, partneris, uzlūgt, nekas, solītais, kukuļi Stāsta nosaukums: </a:t>
            </a:r>
            <a:r>
              <a:rPr lang="lv-LV" b="1" dirty="0"/>
              <a:t>Kurvis.</a:t>
            </a:r>
          </a:p>
        </p:txBody>
      </p:sp>
    </p:spTree>
    <p:extLst>
      <p:ext uri="{BB962C8B-B14F-4D97-AF65-F5344CB8AC3E}">
        <p14:creationId xmlns:p14="http://schemas.microsoft.com/office/powerpoint/2010/main" val="1087490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D46F78DD-8D34-C38F-29A9-57908485EC3A}"/>
              </a:ext>
            </a:extLst>
          </p:cNvPr>
          <p:cNvSpPr>
            <a:spLocks noGrp="1"/>
          </p:cNvSpPr>
          <p:nvPr>
            <p:ph type="title"/>
          </p:nvPr>
        </p:nvSpPr>
        <p:spPr/>
        <p:txBody>
          <a:bodyPr>
            <a:normAutofit fontScale="90000"/>
          </a:bodyPr>
          <a:lstStyle/>
          <a:p>
            <a:r>
              <a:rPr lang="lv-LV" b="1" dirty="0"/>
              <a:t>Vārdi: </a:t>
            </a:r>
            <a:r>
              <a:rPr lang="lv-LV" dirty="0"/>
              <a:t>ģitāras, stārķis, mamma, paps,  burvji, dzīve, partneris, uzlūgt, nekas, solītais, kukuļi.</a:t>
            </a:r>
            <a:br>
              <a:rPr lang="lv-LV" dirty="0"/>
            </a:br>
            <a:br>
              <a:rPr lang="lv-LV" dirty="0"/>
            </a:br>
            <a:br>
              <a:rPr lang="lv-LV" dirty="0"/>
            </a:br>
            <a:r>
              <a:rPr lang="lv-LV" dirty="0"/>
              <a:t> Stāsta nosaukums: </a:t>
            </a:r>
            <a:r>
              <a:rPr lang="lv-LV" b="1" dirty="0"/>
              <a:t>Kurvis.</a:t>
            </a:r>
            <a:endParaRPr lang="lv-LV" dirty="0"/>
          </a:p>
        </p:txBody>
      </p:sp>
    </p:spTree>
    <p:extLst>
      <p:ext uri="{BB962C8B-B14F-4D97-AF65-F5344CB8AC3E}">
        <p14:creationId xmlns:p14="http://schemas.microsoft.com/office/powerpoint/2010/main" val="195190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4AD37BF-79FC-86C0-837A-A686775A98C1}"/>
              </a:ext>
            </a:extLst>
          </p:cNvPr>
          <p:cNvSpPr>
            <a:spLocks noGrp="1"/>
          </p:cNvSpPr>
          <p:nvPr>
            <p:ph type="title"/>
          </p:nvPr>
        </p:nvSpPr>
        <p:spPr>
          <a:xfrm>
            <a:off x="2592924" y="624110"/>
            <a:ext cx="8911687" cy="760073"/>
          </a:xfrm>
        </p:spPr>
        <p:txBody>
          <a:bodyPr>
            <a:normAutofit fontScale="90000"/>
          </a:bodyPr>
          <a:lstStyle/>
          <a:p>
            <a:r>
              <a:rPr lang="lv-LV" b="1" dirty="0"/>
              <a:t>Projektu darbu metode</a:t>
            </a:r>
            <a:br>
              <a:rPr lang="lv-LV" dirty="0"/>
            </a:br>
            <a:br>
              <a:rPr lang="lv-LV" dirty="0"/>
            </a:br>
            <a:r>
              <a:rPr lang="lv-LV" dirty="0"/>
              <a:t>4.uzdevums: Radoša pārstrāde</a:t>
            </a:r>
            <a:br>
              <a:rPr lang="lv-LV" dirty="0"/>
            </a:br>
            <a:r>
              <a:rPr lang="lv-LV" u="sng" dirty="0"/>
              <a:t>Mērķis: </a:t>
            </a:r>
            <a:r>
              <a:rPr lang="lv-LV" dirty="0"/>
              <a:t>veicināt ‘zaļo domāšanu’, izmantot dažādas prasmes, radot savu produktu</a:t>
            </a:r>
            <a:br>
              <a:rPr lang="lv-LV" dirty="0"/>
            </a:br>
            <a:r>
              <a:rPr lang="lv-LV" dirty="0"/>
              <a:t>1. Iepazīties ar piemēriem, (apgūt </a:t>
            </a:r>
            <a:r>
              <a:rPr lang="lv-LV" dirty="0" err="1"/>
              <a:t>pamatleksiku</a:t>
            </a:r>
            <a:r>
              <a:rPr lang="lv-LV" dirty="0"/>
              <a:t>).</a:t>
            </a:r>
            <a:br>
              <a:rPr lang="lv-LV" dirty="0"/>
            </a:br>
            <a:r>
              <a:rPr lang="lv-LV" dirty="0"/>
              <a:t>2. Sadarbojoties ar vizuālās mākslas skolotāju, izstrādāt sava produkta ideju. </a:t>
            </a:r>
            <a:br>
              <a:rPr lang="lv-LV" dirty="0"/>
            </a:br>
            <a:r>
              <a:rPr lang="lv-LV" dirty="0"/>
              <a:t>3. Individuāli vai pāros izveido savu produktu.</a:t>
            </a:r>
            <a:br>
              <a:rPr lang="lv-LV" dirty="0"/>
            </a:br>
            <a:r>
              <a:rPr lang="lv-LV" dirty="0"/>
              <a:t>4. Stāsta klasei par izgatavošanas procesu.</a:t>
            </a:r>
            <a:br>
              <a:rPr lang="lv-LV" dirty="0"/>
            </a:br>
            <a:endParaRPr lang="lv-LV" dirty="0"/>
          </a:p>
        </p:txBody>
      </p:sp>
    </p:spTree>
    <p:extLst>
      <p:ext uri="{BB962C8B-B14F-4D97-AF65-F5344CB8AC3E}">
        <p14:creationId xmlns:p14="http://schemas.microsoft.com/office/powerpoint/2010/main" val="2947779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47F8384-A94D-A98F-B60E-B5F86691C5BA}"/>
              </a:ext>
            </a:extLst>
          </p:cNvPr>
          <p:cNvSpPr>
            <a:spLocks noGrp="1"/>
          </p:cNvSpPr>
          <p:nvPr>
            <p:ph type="title"/>
          </p:nvPr>
        </p:nvSpPr>
        <p:spPr/>
        <p:txBody>
          <a:bodyPr/>
          <a:lstStyle/>
          <a:p>
            <a:r>
              <a:rPr lang="lv-LV" dirty="0"/>
              <a:t>Piemēri</a:t>
            </a:r>
          </a:p>
        </p:txBody>
      </p:sp>
      <p:pic>
        <p:nvPicPr>
          <p:cNvPr id="6" name="Satura vietturis 5">
            <a:extLst>
              <a:ext uri="{FF2B5EF4-FFF2-40B4-BE49-F238E27FC236}">
                <a16:creationId xmlns:a16="http://schemas.microsoft.com/office/drawing/2014/main" id="{CF02101B-054F-D836-4A7B-768688741427}"/>
              </a:ext>
            </a:extLst>
          </p:cNvPr>
          <p:cNvPicPr>
            <a:picLocks noGrp="1" noChangeAspect="1"/>
          </p:cNvPicPr>
          <p:nvPr>
            <p:ph sz="half" idx="1"/>
          </p:nvPr>
        </p:nvPicPr>
        <p:blipFill>
          <a:blip r:embed="rId2"/>
          <a:stretch>
            <a:fillRect/>
          </a:stretch>
        </p:blipFill>
        <p:spPr>
          <a:xfrm>
            <a:off x="2589213" y="2809627"/>
            <a:ext cx="4313237" cy="2426195"/>
          </a:xfrm>
        </p:spPr>
      </p:pic>
      <p:pic>
        <p:nvPicPr>
          <p:cNvPr id="8" name="Satura vietturis 7">
            <a:extLst>
              <a:ext uri="{FF2B5EF4-FFF2-40B4-BE49-F238E27FC236}">
                <a16:creationId xmlns:a16="http://schemas.microsoft.com/office/drawing/2014/main" id="{995EAD5C-29D2-2411-2C1D-85937180BE6C}"/>
              </a:ext>
            </a:extLst>
          </p:cNvPr>
          <p:cNvPicPr>
            <a:picLocks noGrp="1" noChangeAspect="1"/>
          </p:cNvPicPr>
          <p:nvPr>
            <p:ph sz="half" idx="2"/>
          </p:nvPr>
        </p:nvPicPr>
        <p:blipFill>
          <a:blip r:embed="rId3"/>
          <a:stretch>
            <a:fillRect/>
          </a:stretch>
        </p:blipFill>
        <p:spPr>
          <a:xfrm>
            <a:off x="7191375" y="2801690"/>
            <a:ext cx="4313238" cy="2426196"/>
          </a:xfrm>
        </p:spPr>
      </p:pic>
    </p:spTree>
    <p:extLst>
      <p:ext uri="{BB962C8B-B14F-4D97-AF65-F5344CB8AC3E}">
        <p14:creationId xmlns:p14="http://schemas.microsoft.com/office/powerpoint/2010/main" val="507854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65DEF5F-2B61-4D21-BBD2-69C65FD5425A}"/>
              </a:ext>
            </a:extLst>
          </p:cNvPr>
          <p:cNvSpPr>
            <a:spLocks noGrp="1"/>
          </p:cNvSpPr>
          <p:nvPr>
            <p:ph type="title"/>
          </p:nvPr>
        </p:nvSpPr>
        <p:spPr/>
        <p:txBody>
          <a:bodyPr/>
          <a:lstStyle/>
          <a:p>
            <a:r>
              <a:rPr lang="lv-LV" dirty="0"/>
              <a:t>Piemēri</a:t>
            </a:r>
          </a:p>
        </p:txBody>
      </p:sp>
      <p:pic>
        <p:nvPicPr>
          <p:cNvPr id="6" name="Satura vietturis 5">
            <a:extLst>
              <a:ext uri="{FF2B5EF4-FFF2-40B4-BE49-F238E27FC236}">
                <a16:creationId xmlns:a16="http://schemas.microsoft.com/office/drawing/2014/main" id="{7979F91E-4D25-EA17-A2EA-DD27650375D4}"/>
              </a:ext>
            </a:extLst>
          </p:cNvPr>
          <p:cNvPicPr>
            <a:picLocks noGrp="1" noChangeAspect="1"/>
          </p:cNvPicPr>
          <p:nvPr>
            <p:ph sz="half" idx="1"/>
          </p:nvPr>
        </p:nvPicPr>
        <p:blipFill>
          <a:blip r:embed="rId2"/>
          <a:stretch>
            <a:fillRect/>
          </a:stretch>
        </p:blipFill>
        <p:spPr>
          <a:xfrm rot="5400000">
            <a:off x="2855913" y="2959299"/>
            <a:ext cx="3778250" cy="2125265"/>
          </a:xfrm>
        </p:spPr>
      </p:pic>
      <p:pic>
        <p:nvPicPr>
          <p:cNvPr id="8" name="Satura vietturis 7">
            <a:extLst>
              <a:ext uri="{FF2B5EF4-FFF2-40B4-BE49-F238E27FC236}">
                <a16:creationId xmlns:a16="http://schemas.microsoft.com/office/drawing/2014/main" id="{FA2443D9-4ECD-8264-A5A8-499CDEA98CF4}"/>
              </a:ext>
            </a:extLst>
          </p:cNvPr>
          <p:cNvPicPr>
            <a:picLocks noGrp="1" noChangeAspect="1"/>
          </p:cNvPicPr>
          <p:nvPr>
            <p:ph sz="half" idx="2"/>
          </p:nvPr>
        </p:nvPicPr>
        <p:blipFill>
          <a:blip r:embed="rId3"/>
          <a:stretch>
            <a:fillRect/>
          </a:stretch>
        </p:blipFill>
        <p:spPr>
          <a:xfrm rot="5400000">
            <a:off x="7459663" y="2952949"/>
            <a:ext cx="3778250" cy="2125265"/>
          </a:xfrm>
        </p:spPr>
      </p:pic>
    </p:spTree>
    <p:extLst>
      <p:ext uri="{BB962C8B-B14F-4D97-AF65-F5344CB8AC3E}">
        <p14:creationId xmlns:p14="http://schemas.microsoft.com/office/powerpoint/2010/main" val="2489822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Virsraksts 4">
            <a:extLst>
              <a:ext uri="{FF2B5EF4-FFF2-40B4-BE49-F238E27FC236}">
                <a16:creationId xmlns:a16="http://schemas.microsoft.com/office/drawing/2014/main" id="{5E68C59B-29E4-2EDB-52A0-62F9A3B132F6}"/>
              </a:ext>
            </a:extLst>
          </p:cNvPr>
          <p:cNvSpPr>
            <a:spLocks noGrp="1"/>
          </p:cNvSpPr>
          <p:nvPr>
            <p:ph type="title"/>
          </p:nvPr>
        </p:nvSpPr>
        <p:spPr>
          <a:xfrm>
            <a:off x="2592924" y="624109"/>
            <a:ext cx="8911687" cy="5306907"/>
          </a:xfrm>
        </p:spPr>
        <p:txBody>
          <a:bodyPr>
            <a:normAutofit/>
          </a:bodyPr>
          <a:lstStyle/>
          <a:p>
            <a:r>
              <a:rPr lang="lv-LV" sz="3200" dirty="0"/>
              <a:t>5.uzdevums</a:t>
            </a:r>
            <a:br>
              <a:rPr lang="lv-LV" sz="3200" dirty="0"/>
            </a:br>
            <a:r>
              <a:rPr lang="lv-LV" sz="3200" u="sng" dirty="0"/>
              <a:t>Mērķis: </a:t>
            </a:r>
            <a:r>
              <a:rPr lang="lv-LV" sz="3200" dirty="0"/>
              <a:t>veicināt ‘zaļo domāšanu’, pārdomāt, bez kā var iztikt vai aizvietot ar kaut ko videi draudzīgāku.</a:t>
            </a:r>
            <a:br>
              <a:rPr lang="lv-LV" sz="3200" dirty="0"/>
            </a:br>
            <a:r>
              <a:rPr lang="lv-LV" sz="3200" dirty="0"/>
              <a:t>1. Izvēlēties 10 vai mazāk lietas, bez kurām var iztikt ikdienā vai kā tās aizstāt ar videi draudzīgākām.</a:t>
            </a:r>
            <a:br>
              <a:rPr lang="lv-LV" sz="3200" dirty="0"/>
            </a:br>
            <a:r>
              <a:rPr lang="lv-LV" sz="3200" dirty="0"/>
              <a:t>2. Izveidot vizuālu prezentāciju un pastāstīt par savu izvēli. </a:t>
            </a:r>
          </a:p>
        </p:txBody>
      </p:sp>
    </p:spTree>
    <p:extLst>
      <p:ext uri="{BB962C8B-B14F-4D97-AF65-F5344CB8AC3E}">
        <p14:creationId xmlns:p14="http://schemas.microsoft.com/office/powerpoint/2010/main" val="1923243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D2816355-BBB3-3A30-5AEF-A9079BCD9804}"/>
              </a:ext>
            </a:extLst>
          </p:cNvPr>
          <p:cNvSpPr>
            <a:spLocks noGrp="1"/>
          </p:cNvSpPr>
          <p:nvPr>
            <p:ph type="title"/>
          </p:nvPr>
        </p:nvSpPr>
        <p:spPr>
          <a:xfrm>
            <a:off x="1392572" y="624110"/>
            <a:ext cx="10112039" cy="5994804"/>
          </a:xfrm>
        </p:spPr>
        <p:txBody>
          <a:bodyPr>
            <a:normAutofit/>
          </a:bodyPr>
          <a:lstStyle/>
          <a:p>
            <a:r>
              <a:rPr lang="lv-LV" sz="3200" dirty="0"/>
              <a:t>6.uzdevums</a:t>
            </a:r>
            <a:br>
              <a:rPr lang="lv-LV" sz="3200" dirty="0"/>
            </a:br>
            <a:r>
              <a:rPr lang="lv-LV" sz="3200" u="sng" dirty="0"/>
              <a:t>Mērķis: </a:t>
            </a:r>
            <a:r>
              <a:rPr lang="lv-LV" sz="3200" dirty="0"/>
              <a:t>veicināt savas apkārtnes iepazīšanu un pielietot apgūtās zināšanas un prasmes, veidojot ceļvedi pa Madonas novadu.</a:t>
            </a:r>
            <a:br>
              <a:rPr lang="lv-LV" sz="3200" dirty="0"/>
            </a:br>
            <a:br>
              <a:rPr lang="lv-LV" sz="3200" dirty="0"/>
            </a:br>
            <a:r>
              <a:rPr lang="lv-LV" sz="3200" dirty="0"/>
              <a:t>1. Strādājot pāros vai nelielās grupās, apspriest interesantākās vietas Madonas novadā (vai Latvijā) un sagatavot ceļvedi 2 dienu ekskursijai.</a:t>
            </a:r>
            <a:br>
              <a:rPr lang="lv-LV" sz="3200" dirty="0"/>
            </a:br>
            <a:br>
              <a:rPr lang="lv-LV" sz="3200" dirty="0"/>
            </a:br>
            <a:r>
              <a:rPr lang="lv-LV" sz="3200" dirty="0"/>
              <a:t>2. Iepazīstināt ar savu ceļojuma plānu.</a:t>
            </a:r>
          </a:p>
        </p:txBody>
      </p:sp>
    </p:spTree>
    <p:extLst>
      <p:ext uri="{BB962C8B-B14F-4D97-AF65-F5344CB8AC3E}">
        <p14:creationId xmlns:p14="http://schemas.microsoft.com/office/powerpoint/2010/main" val="3655785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7B2B47B-0D0E-1764-751E-344BDAE59A86}"/>
              </a:ext>
            </a:extLst>
          </p:cNvPr>
          <p:cNvSpPr>
            <a:spLocks noGrp="1"/>
          </p:cNvSpPr>
          <p:nvPr>
            <p:ph type="title"/>
          </p:nvPr>
        </p:nvSpPr>
        <p:spPr>
          <a:xfrm>
            <a:off x="2592924" y="624110"/>
            <a:ext cx="8911687" cy="651017"/>
          </a:xfrm>
        </p:spPr>
        <p:txBody>
          <a:bodyPr>
            <a:normAutofit fontScale="90000"/>
          </a:bodyPr>
          <a:lstStyle/>
          <a:p>
            <a:r>
              <a:rPr lang="lv-LV" b="1" dirty="0"/>
              <a:t>Lomu spēles</a:t>
            </a:r>
            <a:br>
              <a:rPr lang="lv-LV" dirty="0"/>
            </a:br>
            <a:br>
              <a:rPr lang="lv-LV" dirty="0"/>
            </a:br>
            <a:r>
              <a:rPr lang="lv-LV" dirty="0"/>
              <a:t>7.uzdevums</a:t>
            </a:r>
            <a:br>
              <a:rPr lang="lv-LV" dirty="0"/>
            </a:br>
            <a:r>
              <a:rPr lang="lv-LV" u="sng" dirty="0"/>
              <a:t>Mērķis: </a:t>
            </a:r>
            <a:r>
              <a:rPr lang="lv-LV" dirty="0"/>
              <a:t>izprast saziņas situāciju un veicināt prasmi tajā iejusties.</a:t>
            </a:r>
            <a:br>
              <a:rPr lang="lv-LV" dirty="0"/>
            </a:br>
            <a:br>
              <a:rPr lang="lv-LV" dirty="0"/>
            </a:br>
            <a:r>
              <a:rPr lang="lv-LV" dirty="0"/>
              <a:t>1. Izlasīt uzmanīgi lomas aprakstu un iztēloties situācijas risinājumu.</a:t>
            </a:r>
            <a:br>
              <a:rPr lang="lv-LV" dirty="0"/>
            </a:br>
            <a:br>
              <a:rPr lang="lv-LV" dirty="0"/>
            </a:br>
            <a:r>
              <a:rPr lang="lv-LV" dirty="0"/>
              <a:t>2. Kopā ar partneri izspēlēt situāciju.</a:t>
            </a:r>
          </a:p>
        </p:txBody>
      </p:sp>
    </p:spTree>
    <p:extLst>
      <p:ext uri="{BB962C8B-B14F-4D97-AF65-F5344CB8AC3E}">
        <p14:creationId xmlns:p14="http://schemas.microsoft.com/office/powerpoint/2010/main" val="3224646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94AEAB9-4FDC-11B9-3683-8CA7EB02E2ED}"/>
              </a:ext>
            </a:extLst>
          </p:cNvPr>
          <p:cNvSpPr>
            <a:spLocks noGrp="1"/>
          </p:cNvSpPr>
          <p:nvPr>
            <p:ph type="title"/>
          </p:nvPr>
        </p:nvSpPr>
        <p:spPr>
          <a:xfrm>
            <a:off x="1476462" y="624109"/>
            <a:ext cx="10028149" cy="1565417"/>
          </a:xfrm>
        </p:spPr>
        <p:txBody>
          <a:bodyPr>
            <a:normAutofit fontScale="90000"/>
          </a:bodyPr>
          <a:lstStyle/>
          <a:p>
            <a:r>
              <a:rPr lang="lv-LV" dirty="0"/>
              <a:t>8.uzdevums</a:t>
            </a:r>
            <a:br>
              <a:rPr lang="lv-LV" dirty="0"/>
            </a:br>
            <a:r>
              <a:rPr lang="lv-LV" u="sng" dirty="0"/>
              <a:t>Mērķis: </a:t>
            </a:r>
            <a:r>
              <a:rPr lang="lv-LV" dirty="0"/>
              <a:t>veicināt prasmi saskatīt un izcelt savas personības iezīmes atbilstoši saziņas situācijai (karjeras izvēlei) un pielietot </a:t>
            </a:r>
            <a:r>
              <a:rPr lang="lv-LV" dirty="0" err="1"/>
              <a:t>medijpratību</a:t>
            </a:r>
            <a:r>
              <a:rPr lang="lv-LV" dirty="0"/>
              <a:t>.</a:t>
            </a:r>
            <a:br>
              <a:rPr lang="lv-LV" dirty="0"/>
            </a:br>
            <a:br>
              <a:rPr lang="lv-LV" dirty="0"/>
            </a:br>
            <a:r>
              <a:rPr lang="lv-LV" dirty="0"/>
              <a:t>1. Sagatavot video CV (1 min.) telefonā.</a:t>
            </a:r>
            <a:br>
              <a:rPr lang="lv-LV" dirty="0"/>
            </a:br>
            <a:br>
              <a:rPr lang="lv-LV" dirty="0"/>
            </a:br>
            <a:r>
              <a:rPr lang="lv-LV" dirty="0"/>
              <a:t>2. Grupās pa 4 parādīt savu CV un atbildēt uz 3 kolēģu 3 jautājumiem (izglītība, piemērotība, intereses).</a:t>
            </a:r>
          </a:p>
        </p:txBody>
      </p:sp>
    </p:spTree>
    <p:extLst>
      <p:ext uri="{BB962C8B-B14F-4D97-AF65-F5344CB8AC3E}">
        <p14:creationId xmlns:p14="http://schemas.microsoft.com/office/powerpoint/2010/main" val="1548837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661F5F0E-8C8C-65F9-7FD9-B39515945395}"/>
              </a:ext>
            </a:extLst>
          </p:cNvPr>
          <p:cNvSpPr>
            <a:spLocks noGrp="1"/>
          </p:cNvSpPr>
          <p:nvPr>
            <p:ph type="title"/>
          </p:nvPr>
        </p:nvSpPr>
        <p:spPr>
          <a:xfrm>
            <a:off x="2592924" y="624109"/>
            <a:ext cx="8911687" cy="1515083"/>
          </a:xfrm>
        </p:spPr>
        <p:txBody>
          <a:bodyPr>
            <a:normAutofit fontScale="90000"/>
          </a:bodyPr>
          <a:lstStyle/>
          <a:p>
            <a:r>
              <a:rPr lang="lv-LV" dirty="0"/>
              <a:t>9.uzdevums</a:t>
            </a:r>
            <a:br>
              <a:rPr lang="lv-LV" dirty="0"/>
            </a:br>
            <a:r>
              <a:rPr lang="lv-LV" u="sng" dirty="0"/>
              <a:t>Mērķis: </a:t>
            </a:r>
            <a:r>
              <a:rPr lang="lv-LV" dirty="0"/>
              <a:t>attīstīt prasmi iejusties saziņas situācijā.</a:t>
            </a:r>
            <a:br>
              <a:rPr lang="lv-LV" dirty="0"/>
            </a:br>
            <a:br>
              <a:rPr lang="lv-LV" dirty="0"/>
            </a:br>
            <a:r>
              <a:rPr lang="lv-LV" dirty="0"/>
              <a:t>1. Noskatīties video fragmentu bez skaņas un iztēloties, par ko tiek runāts.</a:t>
            </a:r>
            <a:br>
              <a:rPr lang="lv-LV" dirty="0"/>
            </a:br>
            <a:br>
              <a:rPr lang="lv-LV" dirty="0"/>
            </a:br>
            <a:r>
              <a:rPr lang="lv-LV" dirty="0"/>
              <a:t>2. Skatoties video, izspēlēt situāciju kopā ar partneri.</a:t>
            </a:r>
            <a:br>
              <a:rPr lang="lv-LV" dirty="0"/>
            </a:br>
            <a:br>
              <a:rPr lang="lv-LV" dirty="0"/>
            </a:br>
            <a:r>
              <a:rPr lang="lv-LV" dirty="0"/>
              <a:t>3. Noskatīties video ar skaņu un analizēt, cik precīzi izdevās uzminēt.</a:t>
            </a:r>
            <a:br>
              <a:rPr lang="lv-LV" dirty="0"/>
            </a:br>
            <a:endParaRPr lang="lv-LV" dirty="0"/>
          </a:p>
        </p:txBody>
      </p:sp>
    </p:spTree>
    <p:extLst>
      <p:ext uri="{BB962C8B-B14F-4D97-AF65-F5344CB8AC3E}">
        <p14:creationId xmlns:p14="http://schemas.microsoft.com/office/powerpoint/2010/main" val="3208266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107FF2B-015D-A137-00AA-C5A8EBB288EA}"/>
              </a:ext>
            </a:extLst>
          </p:cNvPr>
          <p:cNvSpPr>
            <a:spLocks noGrp="1"/>
          </p:cNvSpPr>
          <p:nvPr>
            <p:ph type="title"/>
          </p:nvPr>
        </p:nvSpPr>
        <p:spPr>
          <a:xfrm>
            <a:off x="2592925" y="624109"/>
            <a:ext cx="8908382" cy="6103861"/>
          </a:xfrm>
        </p:spPr>
        <p:txBody>
          <a:bodyPr>
            <a:normAutofit fontScale="90000"/>
          </a:bodyPr>
          <a:lstStyle/>
          <a:p>
            <a:pPr>
              <a:lnSpc>
                <a:spcPct val="107000"/>
              </a:lnSpc>
              <a:spcAft>
                <a:spcPts val="800"/>
              </a:spcAft>
            </a:pPr>
            <a:br>
              <a:rPr lang="lv-LV" sz="1800" kern="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br>
            <a:r>
              <a:rPr lang="lv-LV" sz="2700" kern="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Trakie ceļo pa dzīves ceļiem šauriem,</a:t>
            </a:r>
            <a:br>
              <a:rPr lang="lv-LV" sz="2700" kern="100" dirty="0">
                <a:effectLst/>
                <a:latin typeface="Times New Roman" panose="02020603050405020304" pitchFamily="18" charset="0"/>
                <a:ea typeface="Calibri" panose="020F0502020204030204" pitchFamily="34" charset="0"/>
                <a:cs typeface="Times New Roman" panose="02020603050405020304" pitchFamily="18" charset="0"/>
              </a:rPr>
            </a:br>
            <a:r>
              <a:rPr lang="lv-LV" sz="2700" kern="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Ar smiekliem un sapņiem saviem bagātiem.</a:t>
            </a:r>
            <a:br>
              <a:rPr lang="lv-LV" sz="2700" kern="100" dirty="0">
                <a:effectLst/>
                <a:latin typeface="Times New Roman" panose="02020603050405020304" pitchFamily="18" charset="0"/>
                <a:ea typeface="Calibri" panose="020F0502020204030204" pitchFamily="34" charset="0"/>
                <a:cs typeface="Times New Roman" panose="02020603050405020304" pitchFamily="18" charset="0"/>
              </a:rPr>
            </a:br>
            <a:r>
              <a:rPr lang="lv-LV" sz="2700" kern="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Viņi dejotu zem mēness, jokojot lietos,</a:t>
            </a:r>
            <a:br>
              <a:rPr lang="lv-LV" sz="2700" kern="100" dirty="0">
                <a:effectLst/>
                <a:latin typeface="Times New Roman" panose="02020603050405020304" pitchFamily="18" charset="0"/>
                <a:ea typeface="Calibri" panose="020F0502020204030204" pitchFamily="34" charset="0"/>
                <a:cs typeface="Times New Roman" panose="02020603050405020304" pitchFamily="18" charset="0"/>
              </a:rPr>
            </a:br>
            <a:r>
              <a:rPr lang="lv-LV" sz="2700" kern="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Un nekad nepazaudē smaidu savos acu raibumos.</a:t>
            </a:r>
            <a:br>
              <a:rPr lang="lv-LV" sz="2700" kern="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lv-LV" sz="2700" kern="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lv-LV" sz="2700" kern="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Viņu prāti ir kā burvju zeme,</a:t>
            </a:r>
            <a:br>
              <a:rPr lang="lv-LV" sz="2700" kern="100" dirty="0">
                <a:effectLst/>
                <a:latin typeface="Times New Roman" panose="02020603050405020304" pitchFamily="18" charset="0"/>
                <a:ea typeface="Calibri" panose="020F0502020204030204" pitchFamily="34" charset="0"/>
                <a:cs typeface="Times New Roman" panose="02020603050405020304" pitchFamily="18" charset="0"/>
              </a:rPr>
            </a:br>
            <a:r>
              <a:rPr lang="lv-LV" sz="2700" kern="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Kur sapņi un realitāte satiekas, nekavējoties.</a:t>
            </a:r>
            <a:br>
              <a:rPr lang="lv-LV" sz="2700" kern="100" dirty="0">
                <a:effectLst/>
                <a:latin typeface="Times New Roman" panose="02020603050405020304" pitchFamily="18" charset="0"/>
                <a:ea typeface="Calibri" panose="020F0502020204030204" pitchFamily="34" charset="0"/>
                <a:cs typeface="Times New Roman" panose="02020603050405020304" pitchFamily="18" charset="0"/>
              </a:rPr>
            </a:br>
            <a:r>
              <a:rPr lang="lv-LV" sz="2700" kern="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Trakie uztver pasauli kā savu ainavu gleznainu,</a:t>
            </a:r>
            <a:br>
              <a:rPr lang="lv-LV" sz="2700" kern="100" dirty="0">
                <a:effectLst/>
                <a:latin typeface="Times New Roman" panose="02020603050405020304" pitchFamily="18" charset="0"/>
                <a:ea typeface="Calibri" panose="020F0502020204030204" pitchFamily="34" charset="0"/>
                <a:cs typeface="Times New Roman" panose="02020603050405020304" pitchFamily="18" charset="0"/>
              </a:rPr>
            </a:br>
            <a:r>
              <a:rPr lang="lv-LV" sz="2700" kern="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Viņi ir dzīvības prieka pilni, nevis skumju slinkuma cietēji.</a:t>
            </a:r>
            <a:br>
              <a:rPr lang="lv-LV" sz="2700" kern="100" dirty="0">
                <a:effectLst/>
                <a:latin typeface="Times New Roman" panose="02020603050405020304" pitchFamily="18" charset="0"/>
                <a:ea typeface="Calibri" panose="020F0502020204030204" pitchFamily="34" charset="0"/>
                <a:cs typeface="Times New Roman" panose="02020603050405020304" pitchFamily="18" charset="0"/>
              </a:rPr>
            </a:br>
            <a:r>
              <a:rPr lang="lv-LV" sz="2700" kern="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br>
              <a:rPr lang="lv-LV" sz="2700" kern="100" dirty="0">
                <a:effectLst/>
                <a:latin typeface="Times New Roman" panose="02020603050405020304" pitchFamily="18" charset="0"/>
                <a:ea typeface="Calibri" panose="020F0502020204030204" pitchFamily="34" charset="0"/>
                <a:cs typeface="Times New Roman" panose="02020603050405020304" pitchFamily="18" charset="0"/>
              </a:rPr>
            </a:br>
            <a:r>
              <a:rPr lang="lv-LV" sz="2700" kern="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Trakie ir mākslinieki, trakie ir vīzijas nesēji,</a:t>
            </a:r>
            <a:br>
              <a:rPr lang="lv-LV" sz="2700" kern="100" dirty="0">
                <a:effectLst/>
                <a:latin typeface="Times New Roman" panose="02020603050405020304" pitchFamily="18" charset="0"/>
                <a:ea typeface="Calibri" panose="020F0502020204030204" pitchFamily="34" charset="0"/>
                <a:cs typeface="Times New Roman" panose="02020603050405020304" pitchFamily="18" charset="0"/>
              </a:rPr>
            </a:br>
            <a:r>
              <a:rPr lang="lv-LV" sz="2700" kern="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Savā trakumā viņi atklāj jaunas patiesības.</a:t>
            </a:r>
            <a:br>
              <a:rPr lang="lv-LV" sz="2700" kern="100" dirty="0">
                <a:effectLst/>
                <a:latin typeface="Times New Roman" panose="02020603050405020304" pitchFamily="18" charset="0"/>
                <a:ea typeface="Calibri" panose="020F0502020204030204" pitchFamily="34" charset="0"/>
                <a:cs typeface="Times New Roman" panose="02020603050405020304" pitchFamily="18" charset="0"/>
              </a:rPr>
            </a:br>
            <a:r>
              <a:rPr lang="lv-LV" sz="2700" kern="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Lai traki mūs vadītu, šajā pasaulē trakajā,</a:t>
            </a:r>
            <a:br>
              <a:rPr lang="lv-LV" sz="2700" kern="100" dirty="0">
                <a:effectLst/>
                <a:latin typeface="Times New Roman" panose="02020603050405020304" pitchFamily="18" charset="0"/>
                <a:ea typeface="Calibri" panose="020F0502020204030204" pitchFamily="34" charset="0"/>
                <a:cs typeface="Times New Roman" panose="02020603050405020304" pitchFamily="18" charset="0"/>
              </a:rPr>
            </a:br>
            <a:r>
              <a:rPr lang="lv-LV" sz="2700" kern="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Kur sapnis un smiekli vienmēr ir klāt.</a:t>
            </a:r>
            <a:br>
              <a:rPr lang="lv-LV" sz="2700" kern="100" dirty="0">
                <a:effectLst/>
                <a:latin typeface="Times New Roman" panose="02020603050405020304" pitchFamily="18" charset="0"/>
                <a:ea typeface="Calibri" panose="020F0502020204030204" pitchFamily="34" charset="0"/>
                <a:cs typeface="Times New Roman" panose="02020603050405020304" pitchFamily="18" charset="0"/>
              </a:rPr>
            </a:br>
            <a:br>
              <a:rPr lang="lv-LV"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lv-LV" dirty="0"/>
          </a:p>
        </p:txBody>
      </p:sp>
    </p:spTree>
    <p:extLst>
      <p:ext uri="{BB962C8B-B14F-4D97-AF65-F5344CB8AC3E}">
        <p14:creationId xmlns:p14="http://schemas.microsoft.com/office/powerpoint/2010/main" val="2919172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954FB595-D91D-6085-0DCE-7621CA4147DE}"/>
              </a:ext>
            </a:extLst>
          </p:cNvPr>
          <p:cNvSpPr>
            <a:spLocks noGrp="1"/>
          </p:cNvSpPr>
          <p:nvPr>
            <p:ph type="title"/>
          </p:nvPr>
        </p:nvSpPr>
        <p:spPr>
          <a:xfrm>
            <a:off x="1493240" y="624110"/>
            <a:ext cx="10011371" cy="575516"/>
          </a:xfrm>
        </p:spPr>
        <p:txBody>
          <a:bodyPr>
            <a:normAutofit fontScale="90000"/>
          </a:bodyPr>
          <a:lstStyle/>
          <a:p>
            <a:r>
              <a:rPr lang="lv-LV" b="1" dirty="0"/>
              <a:t>Debates</a:t>
            </a:r>
            <a:br>
              <a:rPr lang="lv-LV" dirty="0"/>
            </a:br>
            <a:r>
              <a:rPr lang="lv-LV" dirty="0"/>
              <a:t>10.uzdevums</a:t>
            </a:r>
            <a:br>
              <a:rPr lang="lv-LV" dirty="0"/>
            </a:br>
            <a:r>
              <a:rPr lang="lv-LV" u="sng" dirty="0"/>
              <a:t>Mērķis: </a:t>
            </a:r>
            <a:r>
              <a:rPr lang="lv-LV" dirty="0"/>
              <a:t>apgūt debašu formātu, veicināt prasmi izteikt argumentētu viedokli un atspēkot pretinieka izteikto apgalvojumu.</a:t>
            </a:r>
            <a:br>
              <a:rPr lang="lv-LV" dirty="0"/>
            </a:br>
            <a:br>
              <a:rPr lang="lv-LV" dirty="0"/>
            </a:br>
            <a:r>
              <a:rPr lang="lv-LV" dirty="0"/>
              <a:t>1. Apgūt debašu formātu.</a:t>
            </a:r>
            <a:br>
              <a:rPr lang="lv-LV" dirty="0"/>
            </a:br>
            <a:r>
              <a:rPr lang="lv-LV" dirty="0"/>
              <a:t>2. Grupās pa 3 sagatavot argumentētu runu par noteiktu tēmu (piem., Ir neiespējami iztikt bez plastmasas izstrādājumiem sadzīvē).</a:t>
            </a:r>
            <a:br>
              <a:rPr lang="lv-LV" dirty="0"/>
            </a:br>
            <a:r>
              <a:rPr lang="lv-LV" dirty="0"/>
              <a:t>3. Sadalīties runāšanas secībai.</a:t>
            </a:r>
            <a:br>
              <a:rPr lang="lv-LV" dirty="0"/>
            </a:br>
            <a:r>
              <a:rPr lang="lv-LV" dirty="0"/>
              <a:t>4. Izspēlēt debates.</a:t>
            </a:r>
            <a:br>
              <a:rPr lang="lv-LV" dirty="0"/>
            </a:br>
            <a:endParaRPr lang="lv-LV" dirty="0"/>
          </a:p>
        </p:txBody>
      </p:sp>
    </p:spTree>
    <p:extLst>
      <p:ext uri="{BB962C8B-B14F-4D97-AF65-F5344CB8AC3E}">
        <p14:creationId xmlns:p14="http://schemas.microsoft.com/office/powerpoint/2010/main" val="159545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E9CBD73-638E-8034-9146-4451A2E1E302}"/>
              </a:ext>
            </a:extLst>
          </p:cNvPr>
          <p:cNvSpPr>
            <a:spLocks noGrp="1"/>
          </p:cNvSpPr>
          <p:nvPr>
            <p:ph type="title"/>
          </p:nvPr>
        </p:nvSpPr>
        <p:spPr/>
        <p:txBody>
          <a:bodyPr>
            <a:normAutofit fontScale="90000"/>
          </a:bodyPr>
          <a:lstStyle/>
          <a:p>
            <a:r>
              <a:rPr lang="lv-LV" b="1" dirty="0"/>
              <a:t>Kas ir radošums? – Būt ārpus drošās zonas</a:t>
            </a:r>
            <a:r>
              <a:rPr lang="lv-LV" dirty="0"/>
              <a:t>, kur viss ir zināms:</a:t>
            </a:r>
            <a:br>
              <a:rPr lang="lv-LV" dirty="0"/>
            </a:br>
            <a:br>
              <a:rPr lang="lv-LV" dirty="0"/>
            </a:br>
            <a:br>
              <a:rPr lang="lv-LV" dirty="0"/>
            </a:br>
            <a:r>
              <a:rPr lang="lv-LV" dirty="0"/>
              <a:t>Ļaut skolēniem būt pašiem un izpaust sevi</a:t>
            </a:r>
            <a:br>
              <a:rPr lang="lv-LV" dirty="0"/>
            </a:br>
            <a:br>
              <a:rPr lang="lv-LV" dirty="0"/>
            </a:br>
            <a:r>
              <a:rPr lang="lv-LV" dirty="0"/>
              <a:t>Riskēt</a:t>
            </a:r>
            <a:br>
              <a:rPr lang="lv-LV" dirty="0"/>
            </a:br>
            <a:br>
              <a:rPr lang="lv-LV" dirty="0"/>
            </a:br>
            <a:r>
              <a:rPr lang="lv-LV" dirty="0"/>
              <a:t>Pieļaut kļūdas un mācīties no tām</a:t>
            </a:r>
            <a:br>
              <a:rPr lang="lv-LV" dirty="0"/>
            </a:br>
            <a:br>
              <a:rPr lang="lv-LV" dirty="0"/>
            </a:br>
            <a:br>
              <a:rPr lang="lv-LV" dirty="0"/>
            </a:br>
            <a:br>
              <a:rPr lang="lv-LV" dirty="0"/>
            </a:br>
            <a:endParaRPr lang="lv-LV" dirty="0"/>
          </a:p>
        </p:txBody>
      </p:sp>
    </p:spTree>
    <p:extLst>
      <p:ext uri="{BB962C8B-B14F-4D97-AF65-F5344CB8AC3E}">
        <p14:creationId xmlns:p14="http://schemas.microsoft.com/office/powerpoint/2010/main" val="683281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267AE34C-C272-2BD8-5DF1-34A69DB956E2}"/>
              </a:ext>
            </a:extLst>
          </p:cNvPr>
          <p:cNvSpPr>
            <a:spLocks noGrp="1"/>
          </p:cNvSpPr>
          <p:nvPr>
            <p:ph type="title"/>
          </p:nvPr>
        </p:nvSpPr>
        <p:spPr>
          <a:xfrm>
            <a:off x="2592924" y="624109"/>
            <a:ext cx="9126496" cy="1464749"/>
          </a:xfrm>
        </p:spPr>
        <p:txBody>
          <a:bodyPr>
            <a:normAutofit fontScale="90000"/>
          </a:bodyPr>
          <a:lstStyle/>
          <a:p>
            <a:r>
              <a:rPr lang="lv-LV" sz="4900" b="1" dirty="0">
                <a:latin typeface="Times New Roman" panose="02020603050405020304" pitchFamily="18" charset="0"/>
                <a:cs typeface="Times New Roman" panose="02020603050405020304" pitchFamily="18" charset="0"/>
              </a:rPr>
              <a:t>Attēlu un mākslas darbu izmantošana</a:t>
            </a:r>
            <a:br>
              <a:rPr lang="lv-LV" dirty="0"/>
            </a:br>
            <a:r>
              <a:rPr lang="lv-LV" dirty="0"/>
              <a:t>1.uzdevums.</a:t>
            </a:r>
            <a:br>
              <a:rPr lang="lv-LV" dirty="0"/>
            </a:br>
            <a:r>
              <a:rPr lang="lv-LV" sz="3100" u="sng" dirty="0"/>
              <a:t>Mērķis:</a:t>
            </a:r>
            <a:r>
              <a:rPr lang="lv-LV" sz="3100" dirty="0"/>
              <a:t> dalīties ar idejām par to, ko redz,</a:t>
            </a:r>
            <a:br>
              <a:rPr lang="lv-LV" sz="3100" dirty="0"/>
            </a:br>
            <a:r>
              <a:rPr lang="lv-LV" sz="3100" dirty="0"/>
              <a:t>dzird vai lasa, pamatojot to ar</a:t>
            </a:r>
            <a:br>
              <a:rPr lang="lv-LV" sz="3100" dirty="0"/>
            </a:br>
            <a:r>
              <a:rPr lang="lv-LV" sz="3100" dirty="0"/>
              <a:t>pierādījumiem</a:t>
            </a:r>
            <a:br>
              <a:rPr lang="lv-LV" dirty="0"/>
            </a:br>
            <a:r>
              <a:rPr lang="lv-LV" sz="3100" dirty="0"/>
              <a:t>1. Apskatīt attēlu un pārdomāt atbildes:</a:t>
            </a:r>
            <a:br>
              <a:rPr lang="lv-LV" sz="3100" dirty="0"/>
            </a:br>
            <a:r>
              <a:rPr kumimoji="0" lang="lv-LV" b="1"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Kas notiek attēlā?</a:t>
            </a:r>
            <a:br>
              <a:rPr kumimoji="0" lang="lv-LV" b="1"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r>
              <a:rPr kumimoji="0" lang="lv-LV" b="1"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Kas tev liek tā domāt?</a:t>
            </a:r>
            <a:br>
              <a:rPr kumimoji="0" lang="lv-LV" b="1"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r>
              <a:rPr kumimoji="0" lang="lv-LV" b="1"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Ko tu redzi? Un ko tu neredzi?</a:t>
            </a:r>
            <a:br>
              <a:rPr kumimoji="0" lang="lv-LV" sz="36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r>
              <a:rPr kumimoji="0" lang="lv-LV" sz="31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t>2. Pārrunāt ar partneri.</a:t>
            </a:r>
            <a:br>
              <a:rPr kumimoji="0" lang="lv-LV" sz="31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br>
              <a:rPr kumimoji="0" lang="lv-LV" sz="3600" b="0" i="0" u="none" strike="noStrike" kern="1200" cap="none" spc="0" normalizeH="0" baseline="0" noProof="0" dirty="0">
                <a:ln>
                  <a:noFill/>
                </a:ln>
                <a:solidFill>
                  <a:prstClr val="black">
                    <a:lumMod val="85000"/>
                    <a:lumOff val="15000"/>
                  </a:prstClr>
                </a:solidFill>
                <a:effectLst/>
                <a:uLnTx/>
                <a:uFillTx/>
                <a:latin typeface="Century Gothic" panose="020B0502020202020204"/>
                <a:ea typeface="+mj-ea"/>
                <a:cs typeface="+mj-cs"/>
              </a:rPr>
            </a:br>
            <a:endParaRPr lang="lv-LV" dirty="0"/>
          </a:p>
        </p:txBody>
      </p:sp>
    </p:spTree>
    <p:extLst>
      <p:ext uri="{BB962C8B-B14F-4D97-AF65-F5344CB8AC3E}">
        <p14:creationId xmlns:p14="http://schemas.microsoft.com/office/powerpoint/2010/main" val="4189239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a:extLst>
              <a:ext uri="{FF2B5EF4-FFF2-40B4-BE49-F238E27FC236}">
                <a16:creationId xmlns:a16="http://schemas.microsoft.com/office/drawing/2014/main" id="{598046AA-BEF6-10B1-A25F-F68C8257D21F}"/>
              </a:ext>
            </a:extLst>
          </p:cNvPr>
          <p:cNvPicPr>
            <a:picLocks noChangeAspect="1"/>
          </p:cNvPicPr>
          <p:nvPr/>
        </p:nvPicPr>
        <p:blipFill>
          <a:blip r:embed="rId2"/>
          <a:stretch>
            <a:fillRect/>
          </a:stretch>
        </p:blipFill>
        <p:spPr>
          <a:xfrm>
            <a:off x="1882877" y="192947"/>
            <a:ext cx="8292969" cy="6369738"/>
          </a:xfrm>
          <a:prstGeom prst="rect">
            <a:avLst/>
          </a:prstGeom>
        </p:spPr>
      </p:pic>
    </p:spTree>
    <p:extLst>
      <p:ext uri="{BB962C8B-B14F-4D97-AF65-F5344CB8AC3E}">
        <p14:creationId xmlns:p14="http://schemas.microsoft.com/office/powerpoint/2010/main" val="3945574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3A37589E-5AA1-6E81-5C17-50237939589A}"/>
              </a:ext>
            </a:extLst>
          </p:cNvPr>
          <p:cNvSpPr>
            <a:spLocks noGrp="1"/>
          </p:cNvSpPr>
          <p:nvPr>
            <p:ph type="title"/>
          </p:nvPr>
        </p:nvSpPr>
        <p:spPr/>
        <p:txBody>
          <a:bodyPr/>
          <a:lstStyle/>
          <a:p>
            <a:r>
              <a:rPr lang="lv-LV" dirty="0" err="1"/>
              <a:t>Matt</a:t>
            </a:r>
            <a:r>
              <a:rPr lang="lv-LV" dirty="0"/>
              <a:t> </a:t>
            </a:r>
            <a:r>
              <a:rPr lang="lv-LV" dirty="0" err="1"/>
              <a:t>Mahurin</a:t>
            </a:r>
            <a:r>
              <a:rPr lang="lv-LV" dirty="0"/>
              <a:t> «</a:t>
            </a:r>
            <a:r>
              <a:rPr lang="lv-LV" dirty="0" err="1"/>
              <a:t>Bullying</a:t>
            </a:r>
            <a:r>
              <a:rPr lang="lv-LV" dirty="0"/>
              <a:t>»</a:t>
            </a:r>
          </a:p>
        </p:txBody>
      </p:sp>
      <p:pic>
        <p:nvPicPr>
          <p:cNvPr id="3" name="Attēls 2">
            <a:extLst>
              <a:ext uri="{FF2B5EF4-FFF2-40B4-BE49-F238E27FC236}">
                <a16:creationId xmlns:a16="http://schemas.microsoft.com/office/drawing/2014/main" id="{4B94F1EC-5E8A-8171-6E74-0FB94BFBA505}"/>
              </a:ext>
            </a:extLst>
          </p:cNvPr>
          <p:cNvPicPr>
            <a:picLocks noChangeAspect="1"/>
          </p:cNvPicPr>
          <p:nvPr/>
        </p:nvPicPr>
        <p:blipFill>
          <a:blip r:embed="rId2"/>
          <a:stretch>
            <a:fillRect/>
          </a:stretch>
        </p:blipFill>
        <p:spPr>
          <a:xfrm>
            <a:off x="3489820" y="1426458"/>
            <a:ext cx="6751819" cy="5187978"/>
          </a:xfrm>
          <a:prstGeom prst="rect">
            <a:avLst/>
          </a:prstGeom>
        </p:spPr>
      </p:pic>
    </p:spTree>
    <p:extLst>
      <p:ext uri="{BB962C8B-B14F-4D97-AF65-F5344CB8AC3E}">
        <p14:creationId xmlns:p14="http://schemas.microsoft.com/office/powerpoint/2010/main" val="3130119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A680E5-3EA2-CC42-D890-5134BE089C23}"/>
              </a:ext>
            </a:extLst>
          </p:cNvPr>
          <p:cNvSpPr txBox="1"/>
          <p:nvPr/>
        </p:nvSpPr>
        <p:spPr>
          <a:xfrm>
            <a:off x="2801923" y="1275126"/>
            <a:ext cx="6434356" cy="4154984"/>
          </a:xfrm>
          <a:prstGeom prst="rect">
            <a:avLst/>
          </a:prstGeom>
          <a:noFill/>
        </p:spPr>
        <p:txBody>
          <a:bodyPr wrap="square">
            <a:spAutoFit/>
          </a:bodyPr>
          <a:lstStyle/>
          <a:p>
            <a:r>
              <a:rPr lang="lv-LV" sz="2400" dirty="0"/>
              <a:t>2. uzdevums  </a:t>
            </a:r>
          </a:p>
          <a:p>
            <a:r>
              <a:rPr lang="lv-LV" sz="2400" u="sng" dirty="0"/>
              <a:t>Mērķis: </a:t>
            </a:r>
            <a:r>
              <a:rPr lang="lv-LV" sz="2400" dirty="0"/>
              <a:t>likt skolēniem vērot un domāt par vārdiem/frāzēm, lai aprakstītu, ko viņi redz. </a:t>
            </a:r>
          </a:p>
          <a:p>
            <a:endParaRPr lang="lv-LV" sz="2400" dirty="0"/>
          </a:p>
          <a:p>
            <a:pPr marL="342900" indent="-342900">
              <a:buAutoNum type="arabicPeriod"/>
            </a:pPr>
            <a:r>
              <a:rPr lang="lv-LV" sz="2400" dirty="0"/>
              <a:t>Vērot mākslas darbu 30 sekundes. </a:t>
            </a:r>
          </a:p>
          <a:p>
            <a:pPr marL="342900" indent="-342900">
              <a:buAutoNum type="arabicPeriod"/>
            </a:pPr>
            <a:endParaRPr lang="lv-LV" sz="2400" dirty="0"/>
          </a:p>
          <a:p>
            <a:pPr marL="342900" indent="-342900">
              <a:buAutoNum type="arabicPeriod"/>
            </a:pPr>
            <a:r>
              <a:rPr lang="lv-LV" sz="2400" dirty="0"/>
              <a:t> Izdomāt 10 vārdus/frāzes par redzēto (3 min. raksta); dalīties ar pārējiem. </a:t>
            </a:r>
          </a:p>
          <a:p>
            <a:endParaRPr lang="lv-LV" sz="2400" dirty="0"/>
          </a:p>
          <a:p>
            <a:r>
              <a:rPr lang="lv-LV" sz="2400" dirty="0"/>
              <a:t>3. Vēlreiz izpildīt abus  iepriekšējos punktus.</a:t>
            </a:r>
          </a:p>
        </p:txBody>
      </p:sp>
    </p:spTree>
    <p:extLst>
      <p:ext uri="{BB962C8B-B14F-4D97-AF65-F5344CB8AC3E}">
        <p14:creationId xmlns:p14="http://schemas.microsoft.com/office/powerpoint/2010/main" val="3491232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a:extLst>
              <a:ext uri="{FF2B5EF4-FFF2-40B4-BE49-F238E27FC236}">
                <a16:creationId xmlns:a16="http://schemas.microsoft.com/office/drawing/2014/main" id="{E932E99A-FFCC-D3DA-BD4F-C73F4CE1E215}"/>
              </a:ext>
            </a:extLst>
          </p:cNvPr>
          <p:cNvPicPr>
            <a:picLocks noChangeAspect="1"/>
          </p:cNvPicPr>
          <p:nvPr/>
        </p:nvPicPr>
        <p:blipFill>
          <a:blip r:embed="rId2"/>
          <a:stretch>
            <a:fillRect/>
          </a:stretch>
        </p:blipFill>
        <p:spPr>
          <a:xfrm>
            <a:off x="3665220" y="0"/>
            <a:ext cx="4861560" cy="6858000"/>
          </a:xfrm>
          <a:prstGeom prst="rect">
            <a:avLst/>
          </a:prstGeom>
        </p:spPr>
      </p:pic>
    </p:spTree>
    <p:extLst>
      <p:ext uri="{BB962C8B-B14F-4D97-AF65-F5344CB8AC3E}">
        <p14:creationId xmlns:p14="http://schemas.microsoft.com/office/powerpoint/2010/main" val="3898704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DD8B1C30-89F2-DAF9-1B65-EC9F40A1AA5F}"/>
              </a:ext>
            </a:extLst>
          </p:cNvPr>
          <p:cNvSpPr>
            <a:spLocks noGrp="1"/>
          </p:cNvSpPr>
          <p:nvPr>
            <p:ph type="title"/>
          </p:nvPr>
        </p:nvSpPr>
        <p:spPr/>
        <p:txBody>
          <a:bodyPr/>
          <a:lstStyle/>
          <a:p>
            <a:r>
              <a:rPr lang="lv-LV" dirty="0"/>
              <a:t>Pablo Pikaso «Deja ar plīvuriem»</a:t>
            </a:r>
          </a:p>
        </p:txBody>
      </p:sp>
      <p:pic>
        <p:nvPicPr>
          <p:cNvPr id="3" name="Attēls 2">
            <a:extLst>
              <a:ext uri="{FF2B5EF4-FFF2-40B4-BE49-F238E27FC236}">
                <a16:creationId xmlns:a16="http://schemas.microsoft.com/office/drawing/2014/main" id="{F191349C-D10A-D2AC-B1EA-6D13A93642BB}"/>
              </a:ext>
            </a:extLst>
          </p:cNvPr>
          <p:cNvPicPr>
            <a:picLocks noChangeAspect="1"/>
          </p:cNvPicPr>
          <p:nvPr/>
        </p:nvPicPr>
        <p:blipFill>
          <a:blip r:embed="rId2"/>
          <a:stretch>
            <a:fillRect/>
          </a:stretch>
        </p:blipFill>
        <p:spPr>
          <a:xfrm>
            <a:off x="4228051" y="1790057"/>
            <a:ext cx="3196206" cy="4283572"/>
          </a:xfrm>
          <a:prstGeom prst="rect">
            <a:avLst/>
          </a:prstGeom>
        </p:spPr>
      </p:pic>
    </p:spTree>
    <p:extLst>
      <p:ext uri="{BB962C8B-B14F-4D97-AF65-F5344CB8AC3E}">
        <p14:creationId xmlns:p14="http://schemas.microsoft.com/office/powerpoint/2010/main" val="2683909167"/>
      </p:ext>
    </p:extLst>
  </p:cSld>
  <p:clrMapOvr>
    <a:masterClrMapping/>
  </p:clrMapOvr>
</p:sld>
</file>

<file path=ppt/theme/theme1.xml><?xml version="1.0" encoding="utf-8"?>
<a:theme xmlns:a="http://schemas.openxmlformats.org/drawingml/2006/main" name="Smilgas">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246</TotalTime>
  <Words>865</Words>
  <Application>Microsoft Office PowerPoint</Application>
  <PresentationFormat>Platekrāna</PresentationFormat>
  <Paragraphs>25</Paragraphs>
  <Slides>20</Slides>
  <Notes>0</Notes>
  <HiddenSlides>0</HiddenSlides>
  <MMClips>0</MMClips>
  <ScaleCrop>false</ScaleCrop>
  <HeadingPairs>
    <vt:vector size="6" baseType="variant">
      <vt:variant>
        <vt:lpstr>Lietotie fonti</vt:lpstr>
      </vt:variant>
      <vt:variant>
        <vt:i4>5</vt:i4>
      </vt:variant>
      <vt:variant>
        <vt:lpstr>Dizains</vt:lpstr>
      </vt:variant>
      <vt:variant>
        <vt:i4>1</vt:i4>
      </vt:variant>
      <vt:variant>
        <vt:lpstr>Slaidu virsraksti</vt:lpstr>
      </vt:variant>
      <vt:variant>
        <vt:i4>20</vt:i4>
      </vt:variant>
    </vt:vector>
  </HeadingPairs>
  <TitlesOfParts>
    <vt:vector size="26" baseType="lpstr">
      <vt:lpstr>Arial</vt:lpstr>
      <vt:lpstr>Calibri</vt:lpstr>
      <vt:lpstr>Century Gothic</vt:lpstr>
      <vt:lpstr>Times New Roman</vt:lpstr>
      <vt:lpstr>Wingdings 3</vt:lpstr>
      <vt:lpstr>Smilgas</vt:lpstr>
      <vt:lpstr>   Radošuma attīstīšana  svešvalodu stundās   Sandra Sinele Ārija Fārte  MVĢ 24.10.2023.</vt:lpstr>
      <vt:lpstr> Trakie ceļo pa dzīves ceļiem šauriem, Ar smiekliem un sapņiem saviem bagātiem. Viņi dejotu zem mēness, jokojot lietos, Un nekad nepazaudē smaidu savos acu raibumos.  Viņu prāti ir kā burvju zeme, Kur sapņi un realitāte satiekas, nekavējoties. Trakie uztver pasauli kā savu ainavu gleznainu, Viņi ir dzīvības prieka pilni, nevis skumju slinkuma cietēji.   Trakie ir mākslinieki, trakie ir vīzijas nesēji, Savā trakumā viņi atklāj jaunas patiesības. Lai traki mūs vadītu, šajā pasaulē trakajā, Kur sapnis un smiekli vienmēr ir klāt.  </vt:lpstr>
      <vt:lpstr>Kas ir radošums? – Būt ārpus drošās zonas, kur viss ir zināms:   Ļaut skolēniem būt pašiem un izpaust sevi  Riskēt  Pieļaut kļūdas un mācīties no tām    </vt:lpstr>
      <vt:lpstr>Attēlu un mākslas darbu izmantošana 1.uzdevums. Mērķis: dalīties ar idejām par to, ko redz, dzird vai lasa, pamatojot to ar pierādījumiem 1. Apskatīt attēlu un pārdomāt atbildes: Kas notiek attēlā? Kas tev liek tā domāt? Ko tu redzi? Un ko tu neredzi? 2. Pārrunāt ar partneri.  </vt:lpstr>
      <vt:lpstr>PowerPoint prezentācija</vt:lpstr>
      <vt:lpstr>Matt Mahurin «Bullying»</vt:lpstr>
      <vt:lpstr>PowerPoint prezentācija</vt:lpstr>
      <vt:lpstr>PowerPoint prezentācija</vt:lpstr>
      <vt:lpstr>Pablo Pikaso «Deja ar plīvuriem»</vt:lpstr>
      <vt:lpstr>Dziesmu izmantošana  3.uzdevums Mērķis: izmantojot dotos 10 vārdus, iztēloties, par ko dziesma varētu stāstīt. 1. Strādājot pāros vai nelielās grupās, no desmit vārdiem uzrakstīt īsu stāstu (5 min.) 2. Dalīties ar savu stāstu. 3. Noklausīties dziesmu un salīdzināt stāstu. Var balsot, kuram bija tuvākais oriģinālam.  Vārdi: ģitāras, stārķis, mamma, paps,  burvji, dzīve, partneris, uzlūgt, nekas, solītais, kukuļi Stāsta nosaukums: Kurvis.</vt:lpstr>
      <vt:lpstr>Vārdi: ģitāras, stārķis, mamma, paps,  burvji, dzīve, partneris, uzlūgt, nekas, solītais, kukuļi.    Stāsta nosaukums: Kurvis.</vt:lpstr>
      <vt:lpstr>Projektu darbu metode  4.uzdevums: Radoša pārstrāde Mērķis: veicināt ‘zaļo domāšanu’, izmantot dažādas prasmes, radot savu produktu 1. Iepazīties ar piemēriem, (apgūt pamatleksiku). 2. Sadarbojoties ar vizuālās mākslas skolotāju, izstrādāt sava produkta ideju.  3. Individuāli vai pāros izveido savu produktu. 4. Stāsta klasei par izgatavošanas procesu. </vt:lpstr>
      <vt:lpstr>Piemēri</vt:lpstr>
      <vt:lpstr>Piemēri</vt:lpstr>
      <vt:lpstr>5.uzdevums Mērķis: veicināt ‘zaļo domāšanu’, pārdomāt, bez kā var iztikt vai aizvietot ar kaut ko videi draudzīgāku. 1. Izvēlēties 10 vai mazāk lietas, bez kurām var iztikt ikdienā vai kā tās aizstāt ar videi draudzīgākām. 2. Izveidot vizuālu prezentāciju un pastāstīt par savu izvēli. </vt:lpstr>
      <vt:lpstr>6.uzdevums Mērķis: veicināt savas apkārtnes iepazīšanu un pielietot apgūtās zināšanas un prasmes, veidojot ceļvedi pa Madonas novadu.  1. Strādājot pāros vai nelielās grupās, apspriest interesantākās vietas Madonas novadā (vai Latvijā) un sagatavot ceļvedi 2 dienu ekskursijai.  2. Iepazīstināt ar savu ceļojuma plānu.</vt:lpstr>
      <vt:lpstr>Lomu spēles  7.uzdevums Mērķis: izprast saziņas situāciju un veicināt prasmi tajā iejusties.  1. Izlasīt uzmanīgi lomas aprakstu un iztēloties situācijas risinājumu.  2. Kopā ar partneri izspēlēt situāciju.</vt:lpstr>
      <vt:lpstr>8.uzdevums Mērķis: veicināt prasmi saskatīt un izcelt savas personības iezīmes atbilstoši saziņas situācijai (karjeras izvēlei) un pielietot medijpratību.  1. Sagatavot video CV (1 min.) telefonā.  2. Grupās pa 4 parādīt savu CV un atbildēt uz 3 kolēģu 3 jautājumiem (izglītība, piemērotība, intereses).</vt:lpstr>
      <vt:lpstr>9.uzdevums Mērķis: attīstīt prasmi iejusties saziņas situācijā.  1. Noskatīties video fragmentu bez skaņas un iztēloties, par ko tiek runāts.  2. Skatoties video, izspēlēt situāciju kopā ar partneri.  3. Noskatīties video ar skaņu un analizēt, cik precīzi izdevās uzminēt. </vt:lpstr>
      <vt:lpstr>Debates 10.uzdevums Mērķis: apgūt debašu formātu, veicināt prasmi izteikt argumentētu viedokli un atspēkot pretinieka izteikto apgalvojumu.  1. Apgūt debašu formātu. 2. Grupās pa 3 sagatavot argumentētu runu par noteiktu tēmu (piem., Ir neiespējami iztikt bez plastmasas izstrādājumiem sadzīvē). 3. Sadalīties runāšanas secībai. 4. Izspēlēt debates.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Radošuma attīstīšana svešvalodu stundās</dc:title>
  <dc:creator>MVG</dc:creator>
  <cp:lastModifiedBy>MVG</cp:lastModifiedBy>
  <cp:revision>20</cp:revision>
  <dcterms:created xsi:type="dcterms:W3CDTF">2023-10-23T07:40:24Z</dcterms:created>
  <dcterms:modified xsi:type="dcterms:W3CDTF">2023-10-23T11:46:59Z</dcterms:modified>
</cp:coreProperties>
</file>