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8"/>
  </p:notesMasterIdLst>
  <p:sldIdLst>
    <p:sldId id="256" r:id="rId2"/>
    <p:sldId id="276" r:id="rId3"/>
    <p:sldId id="258" r:id="rId4"/>
    <p:sldId id="257" r:id="rId5"/>
    <p:sldId id="269" r:id="rId6"/>
    <p:sldId id="275" r:id="rId7"/>
    <p:sldId id="260" r:id="rId8"/>
    <p:sldId id="270" r:id="rId9"/>
    <p:sldId id="267" r:id="rId10"/>
    <p:sldId id="266" r:id="rId11"/>
    <p:sldId id="271" r:id="rId12"/>
    <p:sldId id="259" r:id="rId13"/>
    <p:sldId id="261" r:id="rId14"/>
    <p:sldId id="273" r:id="rId15"/>
    <p:sldId id="265" r:id="rId16"/>
    <p:sldId id="274" r:id="rId1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053" autoAdjust="0"/>
  </p:normalViewPr>
  <p:slideViewPr>
    <p:cSldViewPr snapToGrid="0">
      <p:cViewPr varScale="1">
        <p:scale>
          <a:sx n="70" d="100"/>
          <a:sy n="70" d="100"/>
        </p:scale>
        <p:origin x="20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10D53-0C6A-4998-BD0C-9D19E75B3096}" type="datetimeFigureOut">
              <a:rPr lang="lv-LV" smtClean="0"/>
              <a:t>18.03.2021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862AC-6A0E-4E00-A275-62DB1C60624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691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333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414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7588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727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5340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292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616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089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7973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08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452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lv-LV" sz="1200" dirty="0">
                <a:latin typeface="Bahnschrift Light" panose="020B0502040204020203" pitchFamily="34" charset="0"/>
                <a:ea typeface="Times New Roman" panose="02020603050405020304" pitchFamily="18" charset="0"/>
              </a:rPr>
              <a:t>K</a:t>
            </a:r>
            <a:r>
              <a:rPr lang="lv-LV" sz="12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opīga, savstarpēji saskaņota darbība, vajadzības gadījumā cits citam palīdzot, cits citu atbalstot. </a:t>
            </a:r>
            <a:r>
              <a:rPr lang="lv-LV" sz="1200" i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(</a:t>
            </a:r>
            <a:r>
              <a:rPr lang="lv-LV" sz="1200" i="1" dirty="0" err="1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Beļickis</a:t>
            </a:r>
            <a:r>
              <a:rPr lang="lv-LV" sz="1200" i="1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, Blūma u.c. 2000). </a:t>
            </a:r>
          </a:p>
          <a:p>
            <a:pPr marL="0" indent="0" algn="just">
              <a:buNone/>
            </a:pPr>
            <a:r>
              <a:rPr lang="lv-LV" sz="1200" dirty="0">
                <a:effectLst/>
                <a:latin typeface="Bahnschrift Light" panose="020B0502040204020203" pitchFamily="34" charset="0"/>
                <a:ea typeface="Times New Roman" panose="02020603050405020304" pitchFamily="18" charset="0"/>
              </a:rPr>
              <a:t>Tā ir arī savstarpēja pozitīva attieksme, palīdzība, atbalsts, dalīšanās pieredzē, kopīgs prieks par veiksmēm, prieks par kopā pavadīto laiku. 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11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Kurš attēls no redzamajiem raksturo Jūsu šī  brīža noskaņojumu? Lūdzu ciparu ierakstiet čatā. 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740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480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952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862AC-6A0E-4E00-A275-62DB1C60624F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724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2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6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7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8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4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9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8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f1a4a16d-1313-4c81-9ad6-d389cff9242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3712238-49E4-4219-BFEF-04453664B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6617" b="16617"/>
          <a:stretch/>
        </p:blipFill>
        <p:spPr>
          <a:xfrm>
            <a:off x="-55921" y="213247"/>
            <a:ext cx="11214777" cy="6816002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1255" y="2996261"/>
            <a:ext cx="6310745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AB59072-2B56-4523-97D4-427DB0EA9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859" y="3276236"/>
            <a:ext cx="5212486" cy="1841048"/>
          </a:xfrm>
        </p:spPr>
        <p:txBody>
          <a:bodyPr anchor="b">
            <a:normAutofit/>
          </a:bodyPr>
          <a:lstStyle/>
          <a:p>
            <a:pPr algn="ctr"/>
            <a:r>
              <a:rPr lang="lv-LV" sz="3200" b="0" i="0" dirty="0">
                <a:solidFill>
                  <a:schemeClr val="bg1"/>
                </a:solidFill>
                <a:effectLst/>
                <a:latin typeface="Bahnschrift SemiLight SemiConde" panose="020B0502040204020203" pitchFamily="34" charset="0"/>
              </a:rPr>
              <a:t>Klases audzinātāja sadarbība ar klasi attālināto mācību laikā</a:t>
            </a:r>
            <a:endParaRPr lang="lv-LV" sz="179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6D1DC4DD-1CFA-4F87-B9D1-3A605604B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4813" y="5417548"/>
            <a:ext cx="4569248" cy="5556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18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Ligita Irbe</a:t>
            </a:r>
          </a:p>
          <a:p>
            <a:pPr algn="ctr">
              <a:lnSpc>
                <a:spcPct val="100000"/>
              </a:lnSpc>
            </a:pPr>
            <a:r>
              <a:rPr lang="lv-LV" sz="18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Madonas Valsts ģimnāzijas </a:t>
            </a:r>
          </a:p>
          <a:p>
            <a:pPr algn="ctr">
              <a:lnSpc>
                <a:spcPct val="100000"/>
              </a:lnSpc>
            </a:pPr>
            <a:r>
              <a:rPr lang="lv-LV" sz="18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direktores vietniece audzināšanas darbā</a:t>
            </a: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9179" y="5344820"/>
            <a:ext cx="3994793" cy="27432"/>
          </a:xfrm>
          <a:custGeom>
            <a:avLst/>
            <a:gdLst>
              <a:gd name="connsiteX0" fmla="*/ 0 w 3994793"/>
              <a:gd name="connsiteY0" fmla="*/ 0 h 27432"/>
              <a:gd name="connsiteX1" fmla="*/ 745695 w 3994793"/>
              <a:gd name="connsiteY1" fmla="*/ 0 h 27432"/>
              <a:gd name="connsiteX2" fmla="*/ 1451441 w 3994793"/>
              <a:gd name="connsiteY2" fmla="*/ 0 h 27432"/>
              <a:gd name="connsiteX3" fmla="*/ 2157188 w 3994793"/>
              <a:gd name="connsiteY3" fmla="*/ 0 h 27432"/>
              <a:gd name="connsiteX4" fmla="*/ 2703143 w 3994793"/>
              <a:gd name="connsiteY4" fmla="*/ 0 h 27432"/>
              <a:gd name="connsiteX5" fmla="*/ 3289046 w 3994793"/>
              <a:gd name="connsiteY5" fmla="*/ 0 h 27432"/>
              <a:gd name="connsiteX6" fmla="*/ 3994793 w 3994793"/>
              <a:gd name="connsiteY6" fmla="*/ 0 h 27432"/>
              <a:gd name="connsiteX7" fmla="*/ 3994793 w 3994793"/>
              <a:gd name="connsiteY7" fmla="*/ 27432 h 27432"/>
              <a:gd name="connsiteX8" fmla="*/ 3328994 w 3994793"/>
              <a:gd name="connsiteY8" fmla="*/ 27432 h 27432"/>
              <a:gd name="connsiteX9" fmla="*/ 2783039 w 3994793"/>
              <a:gd name="connsiteY9" fmla="*/ 27432 h 27432"/>
              <a:gd name="connsiteX10" fmla="*/ 2237084 w 3994793"/>
              <a:gd name="connsiteY10" fmla="*/ 27432 h 27432"/>
              <a:gd name="connsiteX11" fmla="*/ 1531337 w 3994793"/>
              <a:gd name="connsiteY11" fmla="*/ 27432 h 27432"/>
              <a:gd name="connsiteX12" fmla="*/ 945434 w 3994793"/>
              <a:gd name="connsiteY12" fmla="*/ 27432 h 27432"/>
              <a:gd name="connsiteX13" fmla="*/ 0 w 3994793"/>
              <a:gd name="connsiteY13" fmla="*/ 27432 h 27432"/>
              <a:gd name="connsiteX14" fmla="*/ 0 w 399479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4793" h="27432" fill="none" extrusionOk="0">
                <a:moveTo>
                  <a:pt x="0" y="0"/>
                </a:moveTo>
                <a:cubicBezTo>
                  <a:pt x="285474" y="-22732"/>
                  <a:pt x="421546" y="-1893"/>
                  <a:pt x="745695" y="0"/>
                </a:cubicBezTo>
                <a:cubicBezTo>
                  <a:pt x="1069844" y="1893"/>
                  <a:pt x="1267051" y="4066"/>
                  <a:pt x="1451441" y="0"/>
                </a:cubicBezTo>
                <a:cubicBezTo>
                  <a:pt x="1635831" y="-4066"/>
                  <a:pt x="1865269" y="3287"/>
                  <a:pt x="2157188" y="0"/>
                </a:cubicBezTo>
                <a:cubicBezTo>
                  <a:pt x="2449107" y="-3287"/>
                  <a:pt x="2473776" y="-12720"/>
                  <a:pt x="2703143" y="0"/>
                </a:cubicBezTo>
                <a:cubicBezTo>
                  <a:pt x="2932510" y="12720"/>
                  <a:pt x="3023998" y="17286"/>
                  <a:pt x="3289046" y="0"/>
                </a:cubicBezTo>
                <a:cubicBezTo>
                  <a:pt x="3554094" y="-17286"/>
                  <a:pt x="3836668" y="10296"/>
                  <a:pt x="3994793" y="0"/>
                </a:cubicBezTo>
                <a:cubicBezTo>
                  <a:pt x="3993836" y="8431"/>
                  <a:pt x="3994444" y="14612"/>
                  <a:pt x="3994793" y="27432"/>
                </a:cubicBezTo>
                <a:cubicBezTo>
                  <a:pt x="3751330" y="45147"/>
                  <a:pt x="3618521" y="7232"/>
                  <a:pt x="3328994" y="27432"/>
                </a:cubicBezTo>
                <a:cubicBezTo>
                  <a:pt x="3039467" y="47632"/>
                  <a:pt x="2908653" y="25202"/>
                  <a:pt x="2783039" y="27432"/>
                </a:cubicBezTo>
                <a:cubicBezTo>
                  <a:pt x="2657426" y="29662"/>
                  <a:pt x="2373985" y="40038"/>
                  <a:pt x="2237084" y="27432"/>
                </a:cubicBezTo>
                <a:cubicBezTo>
                  <a:pt x="2100183" y="14826"/>
                  <a:pt x="1862145" y="31781"/>
                  <a:pt x="1531337" y="27432"/>
                </a:cubicBezTo>
                <a:cubicBezTo>
                  <a:pt x="1200529" y="23083"/>
                  <a:pt x="1153029" y="12124"/>
                  <a:pt x="945434" y="27432"/>
                </a:cubicBezTo>
                <a:cubicBezTo>
                  <a:pt x="737839" y="42740"/>
                  <a:pt x="371500" y="-1897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94793" h="27432" stroke="0" extrusionOk="0">
                <a:moveTo>
                  <a:pt x="0" y="0"/>
                </a:moveTo>
                <a:cubicBezTo>
                  <a:pt x="233202" y="14567"/>
                  <a:pt x="387388" y="28518"/>
                  <a:pt x="625851" y="0"/>
                </a:cubicBezTo>
                <a:cubicBezTo>
                  <a:pt x="864314" y="-28518"/>
                  <a:pt x="1027047" y="-26118"/>
                  <a:pt x="1171806" y="0"/>
                </a:cubicBezTo>
                <a:cubicBezTo>
                  <a:pt x="1316566" y="26118"/>
                  <a:pt x="1639655" y="-2490"/>
                  <a:pt x="1917501" y="0"/>
                </a:cubicBezTo>
                <a:cubicBezTo>
                  <a:pt x="2195348" y="2490"/>
                  <a:pt x="2328758" y="19053"/>
                  <a:pt x="2543352" y="0"/>
                </a:cubicBezTo>
                <a:cubicBezTo>
                  <a:pt x="2757946" y="-19053"/>
                  <a:pt x="3028913" y="23876"/>
                  <a:pt x="3169202" y="0"/>
                </a:cubicBezTo>
                <a:cubicBezTo>
                  <a:pt x="3309491" y="-23876"/>
                  <a:pt x="3706249" y="-31775"/>
                  <a:pt x="3994793" y="0"/>
                </a:cubicBezTo>
                <a:cubicBezTo>
                  <a:pt x="3993438" y="9524"/>
                  <a:pt x="3993591" y="13975"/>
                  <a:pt x="3994793" y="27432"/>
                </a:cubicBezTo>
                <a:cubicBezTo>
                  <a:pt x="3717302" y="841"/>
                  <a:pt x="3475105" y="20835"/>
                  <a:pt x="3328994" y="27432"/>
                </a:cubicBezTo>
                <a:cubicBezTo>
                  <a:pt x="3182883" y="34029"/>
                  <a:pt x="3048913" y="25304"/>
                  <a:pt x="2783039" y="27432"/>
                </a:cubicBezTo>
                <a:cubicBezTo>
                  <a:pt x="2517165" y="29560"/>
                  <a:pt x="2371663" y="19960"/>
                  <a:pt x="2117240" y="27432"/>
                </a:cubicBezTo>
                <a:cubicBezTo>
                  <a:pt x="1862817" y="34904"/>
                  <a:pt x="1771642" y="53179"/>
                  <a:pt x="1451441" y="27432"/>
                </a:cubicBezTo>
                <a:cubicBezTo>
                  <a:pt x="1131240" y="1685"/>
                  <a:pt x="1013354" y="33667"/>
                  <a:pt x="825591" y="27432"/>
                </a:cubicBezTo>
                <a:cubicBezTo>
                  <a:pt x="637828" y="21198"/>
                  <a:pt x="270465" y="28145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3B7684D-4AD7-4AA2-AB70-696A596D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97" y="381903"/>
            <a:ext cx="10038892" cy="1325563"/>
          </a:xfrm>
        </p:spPr>
        <p:txBody>
          <a:bodyPr>
            <a:normAutofit fontScale="90000"/>
          </a:bodyPr>
          <a:lstStyle/>
          <a:p>
            <a:r>
              <a:rPr lang="lv-LV" b="1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</a:rPr>
              <a:t>Veids, kā mudināt elpot svaigu gaisu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B94637E-F59A-42AA-B0A5-EF5BE7AF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338" y="2120318"/>
            <a:ext cx="4034840" cy="2046914"/>
          </a:xfrm>
        </p:spPr>
        <p:txBody>
          <a:bodyPr/>
          <a:lstStyle/>
          <a:p>
            <a:r>
              <a:rPr lang="lv-LV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</a:rPr>
              <a:t>SR-Izveidot sniega skulptūru, dot tai moto, vārdu vai nosaukumu!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82FD3C9-B284-4C8E-81A4-D19436171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60250A6A-4606-49C2-832F-8A23ECF5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96" y="2290111"/>
            <a:ext cx="2384703" cy="4059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4518EF74-7C01-4B54-8CE1-B42F97D4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83" y="2290111"/>
            <a:ext cx="4060971" cy="4060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F96C9A30-EA7B-4E30-A1D3-D934442E6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9403" t="7114" r="55138" b="30887"/>
          <a:stretch/>
        </p:blipFill>
        <p:spPr>
          <a:xfrm rot="10800000">
            <a:off x="8765239" y="4299044"/>
            <a:ext cx="1852075" cy="25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3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4A59840-0431-49ED-955C-C2BCECCE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0"/>
            <a:ext cx="10515600" cy="52957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300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IT iespējas audzināšanas darbā</a:t>
            </a:r>
            <a:br>
              <a:rPr lang="lv-LV" dirty="0">
                <a:latin typeface="Bahnschrift SemiLight SemiConde" panose="020B0502040204020203" pitchFamily="34" charset="0"/>
              </a:rPr>
            </a:b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100452D-8551-44B4-B18E-49843BF4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786" t="25425" r="37537" b="20573"/>
          <a:stretch/>
        </p:blipFill>
        <p:spPr>
          <a:xfrm>
            <a:off x="2238232" y="1941489"/>
            <a:ext cx="8202305" cy="49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E9F1DC4-1A1D-4A7A-8889-52411EDD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0070C0"/>
                </a:solidFill>
                <a:latin typeface="Bahnschrift SemiLight" panose="020B0502040204020203" pitchFamily="34" charset="0"/>
              </a:rPr>
              <a:t>Slido.com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8BC0B4E-A6CD-4E8A-B60F-06ABA1E52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332" y="2079509"/>
            <a:ext cx="5589896" cy="4251960"/>
          </a:xfrm>
        </p:spPr>
        <p:txBody>
          <a:bodyPr>
            <a:normAutofit/>
          </a:bodyPr>
          <a:lstStyle/>
          <a:p>
            <a:r>
              <a:rPr lang="lv-LV" sz="4400" dirty="0">
                <a:solidFill>
                  <a:srgbClr val="0070C0"/>
                </a:solidFill>
                <a:latin typeface="Bahnschrift SemiLight" panose="020B0502040204020203" pitchFamily="34" charset="0"/>
              </a:rPr>
              <a:t>Pievienojies-</a:t>
            </a:r>
          </a:p>
          <a:p>
            <a:pPr marL="0" indent="0">
              <a:buNone/>
            </a:pPr>
            <a:r>
              <a:rPr lang="lv-LV" sz="4400" b="1" dirty="0">
                <a:solidFill>
                  <a:srgbClr val="0070C0"/>
                </a:solidFill>
                <a:latin typeface="Bahnschrift SemiLight" panose="020B0502040204020203" pitchFamily="34" charset="0"/>
              </a:rPr>
              <a:t>Slido.com</a:t>
            </a:r>
          </a:p>
          <a:p>
            <a:r>
              <a:rPr lang="lv-LV" sz="4400" dirty="0">
                <a:solidFill>
                  <a:srgbClr val="0070C0"/>
                </a:solidFill>
                <a:latin typeface="Bahnschrift SemiLight" panose="020B0502040204020203" pitchFamily="34" charset="0"/>
              </a:rPr>
              <a:t>Ievadi kodu-</a:t>
            </a:r>
          </a:p>
          <a:p>
            <a:pPr marL="0" indent="0">
              <a:buNone/>
            </a:pPr>
            <a:r>
              <a:rPr lang="lv-LV" sz="4000" b="1" i="0" dirty="0">
                <a:solidFill>
                  <a:srgbClr val="0070C0"/>
                </a:solidFill>
                <a:effectLst/>
                <a:latin typeface="Bahnschrift Light" panose="020B0502040204020203" pitchFamily="34" charset="0"/>
              </a:rPr>
              <a:t>#18032021</a:t>
            </a:r>
            <a:endParaRPr lang="lv-LV" sz="4000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F7985D3-025A-4A66-9078-E712B513D0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1F46FE70-9FCC-49E3-9264-6E07B01349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78472" y="2176135"/>
            <a:ext cx="3336424" cy="33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DD24D4-C33C-4FB6-80A0-5A7A8865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67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lv-LV" b="1" dirty="0">
                <a:solidFill>
                  <a:srgbClr val="0070C0"/>
                </a:solidFill>
                <a:latin typeface="Bahnschrift Light" panose="020B0502040204020203" pitchFamily="34" charset="0"/>
              </a:rPr>
            </a:br>
            <a:r>
              <a:rPr lang="lv-LV" sz="4900" b="1" dirty="0">
                <a:solidFill>
                  <a:srgbClr val="0070C0"/>
                </a:solidFill>
                <a:latin typeface="Bahnschrift Light" panose="020B0502040204020203" pitchFamily="34" charset="0"/>
              </a:rPr>
              <a:t>kahoot.com</a:t>
            </a:r>
            <a:br>
              <a:rPr lang="lv-LV" b="1" dirty="0">
                <a:solidFill>
                  <a:srgbClr val="0070C0"/>
                </a:solidFill>
                <a:latin typeface="Bahnschrift Light" panose="020B0502040204020203" pitchFamily="34" charset="0"/>
              </a:rPr>
            </a:br>
            <a:r>
              <a:rPr lang="lv-LV" sz="4400" b="1" dirty="0">
                <a:solidFill>
                  <a:srgbClr val="0070C0"/>
                </a:solidFill>
                <a:latin typeface="Bahnschrift Light" panose="020B0502040204020203" pitchFamily="34" charset="0"/>
              </a:rPr>
              <a:t> Drošība pirmajā vietā/Barikādēm-30</a:t>
            </a:r>
            <a:endParaRPr lang="lv-LV" b="1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3A3A525-A426-479D-8762-D28D22556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933" y="1799728"/>
            <a:ext cx="10230134" cy="841113"/>
          </a:xfrm>
        </p:spPr>
        <p:txBody>
          <a:bodyPr/>
          <a:lstStyle/>
          <a:p>
            <a:r>
              <a:rPr lang="lv-LV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https://create.kahoot.it/details/f1a4a16d-1313-4c81-9ad6-d389cff92425</a:t>
            </a:r>
            <a:r>
              <a:rPr lang="lv-LV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756F45D6-FC4C-4AD5-9D5D-A89ED82CD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8" r="71343" b="36319"/>
          <a:stretch/>
        </p:blipFill>
        <p:spPr>
          <a:xfrm>
            <a:off x="1122918" y="2367885"/>
            <a:ext cx="3995739" cy="41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6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4A59840-0431-49ED-955C-C2BCECCE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0"/>
            <a:ext cx="10515600" cy="52957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300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Spēles tiešsaistē ar klasi</a:t>
            </a:r>
            <a:br>
              <a:rPr lang="lv-LV" dirty="0">
                <a:latin typeface="Bahnschrift SemiLight SemiConde" panose="020B0502040204020203" pitchFamily="34" charset="0"/>
              </a:rPr>
            </a:b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100452D-8551-44B4-B18E-49843BF4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786" t="25425" r="37537" b="20573"/>
          <a:stretch/>
        </p:blipFill>
        <p:spPr>
          <a:xfrm>
            <a:off x="2238232" y="1941489"/>
            <a:ext cx="8202305" cy="49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2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D3B0020-6B65-4FE1-9CB3-98A5CD32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chemeClr val="accent3">
                    <a:lumMod val="75000"/>
                  </a:schemeClr>
                </a:solidFill>
              </a:rPr>
              <a:t>1 lieta vai 3 lietas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904D485-112B-4430-9AC6-ED4AC419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38" y="2265528"/>
            <a:ext cx="4935371" cy="4227346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accent3">
                    <a:lumMod val="75000"/>
                  </a:schemeClr>
                </a:solidFill>
                <a:latin typeface="Bahnschrift SemiLight" panose="020B0502040204020203" pitchFamily="34" charset="0"/>
              </a:rPr>
              <a:t>Var izmantot skolēnu iepazīšanai- uzdodot jautājumus, lai noskaidrotu viņu vērtības.</a:t>
            </a:r>
          </a:p>
          <a:p>
            <a:r>
              <a:rPr lang="lv-LV" sz="2400" b="1" dirty="0">
                <a:solidFill>
                  <a:schemeClr val="accent3">
                    <a:lumMod val="75000"/>
                  </a:schemeClr>
                </a:solidFill>
                <a:latin typeface="Bahnschrift SemiLight" panose="020B0502040204020203" pitchFamily="34" charset="0"/>
              </a:rPr>
              <a:t>Viegli adaptēt dažādām situācijām, mainot jautājumu tematiku.</a:t>
            </a:r>
          </a:p>
          <a:p>
            <a:endParaRPr lang="lv-LV" b="1" dirty="0"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r>
              <a:rPr lang="lv-LV" b="1" dirty="0">
                <a:latin typeface="Bahnschrift SemiLight" panose="020B0502040204020203" pitchFamily="34" charset="0"/>
              </a:rPr>
              <a:t> 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323BB294-698D-4936-B3AC-CE576D6B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101755"/>
            <a:ext cx="56959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4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E9EA0C2-E59B-4EB0-9C1A-B702E3A5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5400" dirty="0">
                <a:solidFill>
                  <a:schemeClr val="accent3">
                    <a:lumMod val="75000"/>
                  </a:schemeClr>
                </a:solidFill>
              </a:rPr>
              <a:t>Paldies!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BDD79C4D-95BA-4A2A-8798-602350EAF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1866" t="28133" r="50000" b="26928"/>
          <a:stretch/>
        </p:blipFill>
        <p:spPr>
          <a:xfrm>
            <a:off x="3907013" y="3108249"/>
            <a:ext cx="3870412" cy="2296564"/>
          </a:xfrm>
          <a:prstGeom prst="rect">
            <a:avLst/>
          </a:prstGeom>
        </p:spPr>
      </p:pic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8339639-BAA0-4502-B8AB-035EA8C01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752"/>
            <a:ext cx="10515600" cy="45233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800" b="1" dirty="0">
                <a:solidFill>
                  <a:schemeClr val="accent3">
                    <a:lumMod val="75000"/>
                  </a:schemeClr>
                </a:solidFill>
                <a:latin typeface="Avenir Next LT Pro Light" panose="020B0304020202020204" pitchFamily="34" charset="-70"/>
              </a:rPr>
              <a:t>Vai ir kādi jautājumi?</a:t>
            </a:r>
          </a:p>
          <a:p>
            <a:pPr marL="0" indent="0" algn="ctr">
              <a:buNone/>
            </a:pPr>
            <a:r>
              <a:rPr lang="lv-LV" b="1" i="1" dirty="0">
                <a:solidFill>
                  <a:schemeClr val="accent3">
                    <a:lumMod val="50000"/>
                  </a:schemeClr>
                </a:solidFill>
                <a:latin typeface="Avenir Next LT Pro Light" panose="020B0304020202020204" pitchFamily="34" charset="-70"/>
              </a:rPr>
              <a:t>Informācija saziņai: ligita.irbe@gmail.com</a:t>
            </a:r>
            <a:r>
              <a:rPr lang="lv-LV" sz="3200" b="1" i="1" dirty="0">
                <a:solidFill>
                  <a:schemeClr val="accent3">
                    <a:lumMod val="50000"/>
                  </a:schemeClr>
                </a:solidFill>
                <a:latin typeface="Avenir Next LT Pro Light" panose="020B0304020202020204" pitchFamily="34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36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290236C-6DED-49C7-A4EF-C52F3846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DAEEF24-2CF2-4188-BC7C-CDBC11C76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050" name="Picture 2" descr="Science of the seance: why speaking to spirits is talking to yourself |  Psychology | The Guardian">
            <a:extLst>
              <a:ext uri="{FF2B5EF4-FFF2-40B4-BE49-F238E27FC236}">
                <a16:creationId xmlns:a16="http://schemas.microsoft.com/office/drawing/2014/main" id="{8E6AFA66-9023-4FD9-AE4F-1049811C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4355"/>
            <a:ext cx="11356075" cy="68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unas burbulis: ovāls 3">
            <a:extLst>
              <a:ext uri="{FF2B5EF4-FFF2-40B4-BE49-F238E27FC236}">
                <a16:creationId xmlns:a16="http://schemas.microsoft.com/office/drawing/2014/main" id="{2ACCECC6-58B3-4B8A-83C0-462E1974CF00}"/>
              </a:ext>
            </a:extLst>
          </p:cNvPr>
          <p:cNvSpPr/>
          <p:nvPr/>
        </p:nvSpPr>
        <p:spPr>
          <a:xfrm>
            <a:off x="4640239" y="775694"/>
            <a:ext cx="1978924" cy="1253322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tu esi ar mums?</a:t>
            </a:r>
          </a:p>
        </p:txBody>
      </p:sp>
      <p:sp>
        <p:nvSpPr>
          <p:cNvPr id="6" name="Runas burbulis: ovāls 5">
            <a:extLst>
              <a:ext uri="{FF2B5EF4-FFF2-40B4-BE49-F238E27FC236}">
                <a16:creationId xmlns:a16="http://schemas.microsoft.com/office/drawing/2014/main" id="{A5902D19-1A5F-4A0C-A266-5C53929E8DED}"/>
              </a:ext>
            </a:extLst>
          </p:cNvPr>
          <p:cNvSpPr/>
          <p:nvPr/>
        </p:nvSpPr>
        <p:spPr>
          <a:xfrm>
            <a:off x="9758150" y="365125"/>
            <a:ext cx="1978924" cy="1253322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Mēs Tevi neredzam</a:t>
            </a:r>
          </a:p>
        </p:txBody>
      </p:sp>
      <p:sp>
        <p:nvSpPr>
          <p:cNvPr id="7" name="Runas burbulis: ovāls 6">
            <a:extLst>
              <a:ext uri="{FF2B5EF4-FFF2-40B4-BE49-F238E27FC236}">
                <a16:creationId xmlns:a16="http://schemas.microsoft.com/office/drawing/2014/main" id="{CE7CB579-8198-44DB-BDAC-D3C962BD62F6}"/>
              </a:ext>
            </a:extLst>
          </p:cNvPr>
          <p:cNvSpPr/>
          <p:nvPr/>
        </p:nvSpPr>
        <p:spPr>
          <a:xfrm>
            <a:off x="1614986" y="905167"/>
            <a:ext cx="1551295" cy="785521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nedzirdam</a:t>
            </a:r>
          </a:p>
        </p:txBody>
      </p:sp>
    </p:spTree>
    <p:extLst>
      <p:ext uri="{BB962C8B-B14F-4D97-AF65-F5344CB8AC3E}">
        <p14:creationId xmlns:p14="http://schemas.microsoft.com/office/powerpoint/2010/main" val="29821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8127E47-A15E-4ADC-B039-E9062432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chemeClr val="accent5">
                    <a:lumMod val="50000"/>
                  </a:schemeClr>
                </a:solidFill>
                <a:latin typeface="Bahnschrift SemiLight" panose="020B0502040204020203" pitchFamily="34" charset="0"/>
              </a:rPr>
              <a:t>SAZIŅA</a:t>
            </a:r>
            <a:r>
              <a:rPr lang="lv-LV" b="1" dirty="0">
                <a:solidFill>
                  <a:schemeClr val="accent5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 ATTĀLINĀTI</a:t>
            </a:r>
          </a:p>
        </p:txBody>
      </p:sp>
      <p:pic>
        <p:nvPicPr>
          <p:cNvPr id="9" name="Satura vietturis 8">
            <a:extLst>
              <a:ext uri="{FF2B5EF4-FFF2-40B4-BE49-F238E27FC236}">
                <a16:creationId xmlns:a16="http://schemas.microsoft.com/office/drawing/2014/main" id="{E8EB6790-F130-465E-82D0-CB86B14F8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8534" y="2238085"/>
            <a:ext cx="3989199" cy="1662166"/>
          </a:xfrm>
          <a:prstGeom prst="rect">
            <a:avLst/>
          </a:prstGeom>
        </p:spPr>
      </p:pic>
      <p:pic>
        <p:nvPicPr>
          <p:cNvPr id="1030" name="Picture 6" descr="Telephone instant message conversation icon image Vector Image">
            <a:extLst>
              <a:ext uri="{FF2B5EF4-FFF2-40B4-BE49-F238E27FC236}">
                <a16:creationId xmlns:a16="http://schemas.microsoft.com/office/drawing/2014/main" id="{4DF14DE7-5B76-4B55-9963-EF7B10330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 bwMode="auto">
          <a:xfrm>
            <a:off x="9684649" y="1828388"/>
            <a:ext cx="2507351" cy="24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S Marketing | Sphere Media Technologies ®">
            <a:extLst>
              <a:ext uri="{FF2B5EF4-FFF2-40B4-BE49-F238E27FC236}">
                <a16:creationId xmlns:a16="http://schemas.microsoft.com/office/drawing/2014/main" id="{6F02A3EF-C6A2-4F68-A618-6C3DA043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86" y="3503142"/>
            <a:ext cx="3072322" cy="32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sApp - Wikipedia">
            <a:extLst>
              <a:ext uri="{FF2B5EF4-FFF2-40B4-BE49-F238E27FC236}">
                <a16:creationId xmlns:a16="http://schemas.microsoft.com/office/drawing/2014/main" id="{D3F4D76C-561F-4BF3-A74B-B0D8BCE2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6" y="2094315"/>
            <a:ext cx="2316173" cy="23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oom konferenču rīks šifrēs vienīgi maksas lietotāju saziņu - Kursors.lv">
            <a:extLst>
              <a:ext uri="{FF2B5EF4-FFF2-40B4-BE49-F238E27FC236}">
                <a16:creationId xmlns:a16="http://schemas.microsoft.com/office/drawing/2014/main" id="{1D2A9552-AAEB-4EDA-8F96-9E0C984A1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t="10284" r="26122" b="9931"/>
          <a:stretch/>
        </p:blipFill>
        <p:spPr bwMode="auto">
          <a:xfrm>
            <a:off x="2571952" y="4420828"/>
            <a:ext cx="2633711" cy="23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3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A92DBB0-42D2-4893-9985-D3871C9E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000" b="1" dirty="0">
                <a:solidFill>
                  <a:schemeClr val="accent6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Kāpēc sadarbība ir svarīga ŠOBRĪD?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753DADC-4019-41F0-85CD-08CA49F8F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4794" t="27032" r="41927" b="30031"/>
          <a:stretch/>
        </p:blipFill>
        <p:spPr>
          <a:xfrm>
            <a:off x="1" y="2479306"/>
            <a:ext cx="5066522" cy="2827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AF641-6B4F-4AAF-9F49-9237D25786E1}"/>
              </a:ext>
            </a:extLst>
          </p:cNvPr>
          <p:cNvSpPr txBox="1"/>
          <p:nvPr/>
        </p:nvSpPr>
        <p:spPr>
          <a:xfrm>
            <a:off x="6799899" y="2625328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FFC000"/>
                </a:solidFill>
                <a:latin typeface="Bahnschrift SemiLight SemiConde" panose="020B0502040204020203" pitchFamily="34" charset="0"/>
              </a:rPr>
              <a:t>savstarpēja uzticēšanās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EAA27-7EE8-4FAF-B701-4C9F3781262F}"/>
              </a:ext>
            </a:extLst>
          </p:cNvPr>
          <p:cNvSpPr txBox="1"/>
          <p:nvPr/>
        </p:nvSpPr>
        <p:spPr>
          <a:xfrm>
            <a:off x="5536205" y="4769705"/>
            <a:ext cx="6294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mainās sadarbības formas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F2724B-0863-483F-8D79-9CFACC9F9780}"/>
              </a:ext>
            </a:extLst>
          </p:cNvPr>
          <p:cNvSpPr txBox="1"/>
          <p:nvPr/>
        </p:nvSpPr>
        <p:spPr>
          <a:xfrm>
            <a:off x="1688841" y="1963158"/>
            <a:ext cx="80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SemiConde" panose="020B0502040204020203" pitchFamily="34" charset="0"/>
              </a:rPr>
              <a:t>sociāli emocionālais atbalsts visām iesaistītajām pusēm</a:t>
            </a:r>
            <a:endParaRPr lang="lv-LV" sz="2800" dirty="0">
              <a:solidFill>
                <a:schemeClr val="accent6">
                  <a:lumMod val="75000"/>
                </a:schemeClr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39992-1B43-4390-BF8D-5E066D6F178F}"/>
              </a:ext>
            </a:extLst>
          </p:cNvPr>
          <p:cNvSpPr txBox="1"/>
          <p:nvPr/>
        </p:nvSpPr>
        <p:spPr>
          <a:xfrm>
            <a:off x="6572465" y="3991770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chemeClr val="bg2">
                    <a:lumMod val="25000"/>
                  </a:schemeClr>
                </a:solidFill>
                <a:latin typeface="Bahnschrift SemiLight SemiConde" panose="020B0502040204020203" pitchFamily="34" charset="0"/>
              </a:rPr>
              <a:t>dažādas problēmsituācijas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C4744-49E0-47C9-B3B8-AD543800A8AA}"/>
              </a:ext>
            </a:extLst>
          </p:cNvPr>
          <p:cNvSpPr txBox="1"/>
          <p:nvPr/>
        </p:nvSpPr>
        <p:spPr>
          <a:xfrm>
            <a:off x="5194818" y="5565395"/>
            <a:ext cx="3790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chemeClr val="accent1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sakāpinātas emocijas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9DB6-F530-47B6-B478-BAD92BC83C58}"/>
              </a:ext>
            </a:extLst>
          </p:cNvPr>
          <p:cNvSpPr txBox="1"/>
          <p:nvPr/>
        </p:nvSpPr>
        <p:spPr>
          <a:xfrm>
            <a:off x="5897940" y="3196080"/>
            <a:ext cx="6294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solidFill>
                  <a:schemeClr val="accent3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p</a:t>
            </a:r>
            <a:r>
              <a:rPr lang="lv-LV" sz="2800">
                <a:solidFill>
                  <a:schemeClr val="accent3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ieskatīšanas </a:t>
            </a:r>
            <a:r>
              <a:rPr lang="lv-LV" sz="2800" dirty="0">
                <a:solidFill>
                  <a:schemeClr val="accent3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un uzraudzības funkcija</a:t>
            </a:r>
          </a:p>
        </p:txBody>
      </p:sp>
    </p:spTree>
    <p:extLst>
      <p:ext uri="{BB962C8B-B14F-4D97-AF65-F5344CB8AC3E}">
        <p14:creationId xmlns:p14="http://schemas.microsoft.com/office/powerpoint/2010/main" val="232443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>
            <a:extLst>
              <a:ext uri="{FF2B5EF4-FFF2-40B4-BE49-F238E27FC236}">
                <a16:creationId xmlns:a16="http://schemas.microsoft.com/office/drawing/2014/main" id="{90FBD8B4-A653-419C-87AE-F1AB555CC67E}"/>
              </a:ext>
            </a:extLst>
          </p:cNvPr>
          <p:cNvGrpSpPr/>
          <p:nvPr/>
        </p:nvGrpSpPr>
        <p:grpSpPr>
          <a:xfrm>
            <a:off x="600501" y="27188"/>
            <a:ext cx="10990998" cy="6830812"/>
            <a:chOff x="600501" y="27188"/>
            <a:chExt cx="10990998" cy="6830812"/>
          </a:xfrm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FC739B2E-B0E2-4BFA-BF98-DC253813B981}"/>
                </a:ext>
              </a:extLst>
            </p:cNvPr>
            <p:cNvGrpSpPr/>
            <p:nvPr/>
          </p:nvGrpSpPr>
          <p:grpSpPr>
            <a:xfrm>
              <a:off x="2306472" y="27188"/>
              <a:ext cx="6952550" cy="6830812"/>
              <a:chOff x="4972335" y="-41182"/>
              <a:chExt cx="7219665" cy="7468620"/>
            </a:xfrm>
          </p:grpSpPr>
          <p:pic>
            <p:nvPicPr>
              <p:cNvPr id="2" name="Attēls 1">
                <a:extLst>
                  <a:ext uri="{FF2B5EF4-FFF2-40B4-BE49-F238E27FC236}">
                    <a16:creationId xmlns:a16="http://schemas.microsoft.com/office/drawing/2014/main" id="{1798E8D7-2CD8-4CA0-AFAF-2C7F6B0B6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6" t="2388" r="10762" b="2090"/>
              <a:stretch/>
            </p:blipFill>
            <p:spPr>
              <a:xfrm>
                <a:off x="4972335" y="-41182"/>
                <a:ext cx="7219665" cy="746862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BDECF3-D09D-4382-8618-CE11C8D6A4DF}"/>
                  </a:ext>
                </a:extLst>
              </p:cNvPr>
              <p:cNvSpPr txBox="1"/>
              <p:nvPr/>
            </p:nvSpPr>
            <p:spPr>
              <a:xfrm>
                <a:off x="7433481" y="3079812"/>
                <a:ext cx="2347414" cy="1077218"/>
              </a:xfrm>
              <a:prstGeom prst="rect">
                <a:avLst/>
              </a:prstGeom>
              <a:solidFill>
                <a:srgbClr val="FFFFCC"/>
              </a:solidFill>
              <a:effectLst>
                <a:softEdge rad="317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3200" b="1" dirty="0"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Sadarbībaspamatā</a:t>
                </a:r>
                <a:endParaRPr lang="lv-LV" sz="3200" b="1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276249-3A79-42C8-B503-74CB29E5C53A}"/>
                  </a:ext>
                </a:extLst>
              </p:cNvPr>
              <p:cNvSpPr txBox="1"/>
              <p:nvPr/>
            </p:nvSpPr>
            <p:spPr>
              <a:xfrm rot="4309498">
                <a:off x="7099422" y="859660"/>
                <a:ext cx="1969093" cy="954107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317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prasme klausīties</a:t>
                </a:r>
                <a:endParaRPr lang="lv-LV" sz="28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CB3175-4B86-4670-A471-9B8862882365}"/>
                  </a:ext>
                </a:extLst>
              </p:cNvPr>
              <p:cNvSpPr txBox="1"/>
              <p:nvPr/>
            </p:nvSpPr>
            <p:spPr>
              <a:xfrm>
                <a:off x="9732099" y="3068410"/>
                <a:ext cx="2174322" cy="1043194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317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effectLst/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prasme jautāt</a:t>
                </a:r>
                <a:endParaRPr lang="lv-LV" sz="28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40E9C2-48B8-446F-A501-F3A52D7CB962}"/>
                  </a:ext>
                </a:extLst>
              </p:cNvPr>
              <p:cNvSpPr txBox="1"/>
              <p:nvPr/>
            </p:nvSpPr>
            <p:spPr>
              <a:xfrm rot="17706182">
                <a:off x="6324337" y="5259498"/>
                <a:ext cx="2174322" cy="990764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317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effectLst/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prasme runāt</a:t>
                </a:r>
                <a:endParaRPr lang="lv-LV" sz="2800" b="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E303C1-2B55-49D5-A9CA-5971F8CDC29F}"/>
                  </a:ext>
                </a:extLst>
              </p:cNvPr>
              <p:cNvSpPr txBox="1"/>
              <p:nvPr/>
            </p:nvSpPr>
            <p:spPr>
              <a:xfrm rot="1920193">
                <a:off x="5500802" y="2134905"/>
                <a:ext cx="2174322" cy="572074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effectLst/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palīdzība</a:t>
                </a:r>
                <a:endParaRPr lang="lv-LV" sz="2800" b="1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6A2B5F-4F34-4BDE-88BF-2EA419E48E02}"/>
                  </a:ext>
                </a:extLst>
              </p:cNvPr>
              <p:cNvSpPr txBox="1"/>
              <p:nvPr/>
            </p:nvSpPr>
            <p:spPr>
              <a:xfrm rot="20727954">
                <a:off x="5197011" y="3901088"/>
                <a:ext cx="2174322" cy="572074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effectLst/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atbalsts</a:t>
                </a:r>
                <a:endParaRPr lang="lv-LV" sz="2800" b="1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909EDA-60DF-42AC-A7B8-F7CB284BD193}"/>
                  </a:ext>
                </a:extLst>
              </p:cNvPr>
              <p:cNvSpPr txBox="1"/>
              <p:nvPr/>
            </p:nvSpPr>
            <p:spPr>
              <a:xfrm rot="18760184">
                <a:off x="9015640" y="1433632"/>
                <a:ext cx="2174322" cy="954107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317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latin typeface="Bahnschrift Light" panose="020B0502040204020203" pitchFamily="34" charset="0"/>
                  </a:rPr>
                  <a:t>dalīšanās pieredzē</a:t>
                </a:r>
                <a:endParaRPr lang="lv-LV" sz="2800" b="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BDBB52-3AFA-40A3-98F8-2EBECF13396D}"/>
                  </a:ext>
                </a:extLst>
              </p:cNvPr>
              <p:cNvSpPr txBox="1"/>
              <p:nvPr/>
            </p:nvSpPr>
            <p:spPr>
              <a:xfrm rot="3297509">
                <a:off x="9015639" y="5217382"/>
                <a:ext cx="2174322" cy="543322"/>
              </a:xfrm>
              <a:prstGeom prst="rect">
                <a:avLst/>
              </a:prstGeom>
              <a:solidFill>
                <a:srgbClr val="FFCCFF"/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800" b="1" dirty="0">
                    <a:effectLst/>
                    <a:latin typeface="Bahnschrift Light" panose="020B0502040204020203" pitchFamily="34" charset="0"/>
                    <a:ea typeface="Times New Roman" panose="02020603050405020304" pitchFamily="18" charset="0"/>
                  </a:rPr>
                  <a:t>prieks</a:t>
                </a:r>
                <a:endParaRPr lang="lv-LV" sz="2800" b="1" dirty="0"/>
              </a:p>
            </p:txBody>
          </p:sp>
        </p:grpSp>
        <p:sp>
          <p:nvSpPr>
            <p:cNvPr id="17" name="Taisnstūris 16">
              <a:extLst>
                <a:ext uri="{FF2B5EF4-FFF2-40B4-BE49-F238E27FC236}">
                  <a16:creationId xmlns:a16="http://schemas.microsoft.com/office/drawing/2014/main" id="{BAFCD8D7-1D9E-490B-A74C-B2DD9C30462D}"/>
                </a:ext>
              </a:extLst>
            </p:cNvPr>
            <p:cNvSpPr/>
            <p:nvPr/>
          </p:nvSpPr>
          <p:spPr>
            <a:xfrm>
              <a:off x="600501" y="1364776"/>
              <a:ext cx="2006221" cy="6277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8" name="Taisnstūris 17">
              <a:extLst>
                <a:ext uri="{FF2B5EF4-FFF2-40B4-BE49-F238E27FC236}">
                  <a16:creationId xmlns:a16="http://schemas.microsoft.com/office/drawing/2014/main" id="{01C6EEB4-48F9-46AA-8FD9-1CC17C54AB75}"/>
                </a:ext>
              </a:extLst>
            </p:cNvPr>
            <p:cNvSpPr/>
            <p:nvPr/>
          </p:nvSpPr>
          <p:spPr>
            <a:xfrm>
              <a:off x="9192392" y="1498470"/>
              <a:ext cx="2399107" cy="6277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152926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E093C19-3EA4-4F01-88B8-7D6DA8D29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B64599D1-7B56-4820-A3D1-A6BA4EBA77AC}"/>
              </a:ext>
            </a:extLst>
          </p:cNvPr>
          <p:cNvGrpSpPr/>
          <p:nvPr/>
        </p:nvGrpSpPr>
        <p:grpSpPr>
          <a:xfrm>
            <a:off x="204717" y="0"/>
            <a:ext cx="11656036" cy="6858000"/>
            <a:chOff x="302047" y="167611"/>
            <a:chExt cx="11558706" cy="6690389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8D505331-917D-486A-9A19-ADC2EB2C887A}"/>
                </a:ext>
              </a:extLst>
            </p:cNvPr>
            <p:cNvGrpSpPr/>
            <p:nvPr/>
          </p:nvGrpSpPr>
          <p:grpSpPr>
            <a:xfrm>
              <a:off x="356227" y="167611"/>
              <a:ext cx="3604264" cy="3303340"/>
              <a:chOff x="105491" y="46757"/>
              <a:chExt cx="3400345" cy="3411226"/>
            </a:xfrm>
          </p:grpSpPr>
          <p:pic>
            <p:nvPicPr>
              <p:cNvPr id="9" name="Attēls 8">
                <a:extLst>
                  <a:ext uri="{FF2B5EF4-FFF2-40B4-BE49-F238E27FC236}">
                    <a16:creationId xmlns:a16="http://schemas.microsoft.com/office/drawing/2014/main" id="{059BBD30-06C7-4658-8206-38046B4BA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491" y="46757"/>
                <a:ext cx="3400345" cy="3400345"/>
              </a:xfrm>
              <a:prstGeom prst="rect">
                <a:avLst/>
              </a:prstGeom>
            </p:spPr>
          </p:pic>
          <p:sp>
            <p:nvSpPr>
              <p:cNvPr id="10" name="Taisnstūris 9">
                <a:extLst>
                  <a:ext uri="{FF2B5EF4-FFF2-40B4-BE49-F238E27FC236}">
                    <a16:creationId xmlns:a16="http://schemas.microsoft.com/office/drawing/2014/main" id="{A387D8DC-398E-4094-BDA6-22E9E313C34A}"/>
                  </a:ext>
                </a:extLst>
              </p:cNvPr>
              <p:cNvSpPr/>
              <p:nvPr/>
            </p:nvSpPr>
            <p:spPr>
              <a:xfrm>
                <a:off x="2702257" y="2534653"/>
                <a:ext cx="707649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1.</a:t>
                </a:r>
              </a:p>
            </p:txBody>
          </p:sp>
        </p:grp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8AF0ACDC-FF9E-4451-A303-B963B5736F71}"/>
                </a:ext>
              </a:extLst>
            </p:cNvPr>
            <p:cNvGrpSpPr/>
            <p:nvPr/>
          </p:nvGrpSpPr>
          <p:grpSpPr>
            <a:xfrm>
              <a:off x="4098442" y="178150"/>
              <a:ext cx="4082369" cy="3316132"/>
              <a:chOff x="3592407" y="77716"/>
              <a:chExt cx="4411756" cy="3351284"/>
            </a:xfrm>
          </p:grpSpPr>
          <p:pic>
            <p:nvPicPr>
              <p:cNvPr id="6" name="Attēls 5">
                <a:extLst>
                  <a:ext uri="{FF2B5EF4-FFF2-40B4-BE49-F238E27FC236}">
                    <a16:creationId xmlns:a16="http://schemas.microsoft.com/office/drawing/2014/main" id="{D5A6B6B4-6435-4E02-8203-55566BAB7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69"/>
              <a:stretch/>
            </p:blipFill>
            <p:spPr>
              <a:xfrm>
                <a:off x="3592407" y="77716"/>
                <a:ext cx="4411756" cy="3351284"/>
              </a:xfrm>
              <a:prstGeom prst="rect">
                <a:avLst/>
              </a:prstGeom>
            </p:spPr>
          </p:pic>
          <p:sp>
            <p:nvSpPr>
              <p:cNvPr id="11" name="Taisnstūris 10">
                <a:extLst>
                  <a:ext uri="{FF2B5EF4-FFF2-40B4-BE49-F238E27FC236}">
                    <a16:creationId xmlns:a16="http://schemas.microsoft.com/office/drawing/2014/main" id="{AA6809CA-B8E5-43D5-B24E-DB30839B53CB}"/>
                  </a:ext>
                </a:extLst>
              </p:cNvPr>
              <p:cNvSpPr/>
              <p:nvPr/>
            </p:nvSpPr>
            <p:spPr>
              <a:xfrm>
                <a:off x="7095251" y="2432999"/>
                <a:ext cx="720828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2</a:t>
                </a:r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.</a:t>
                </a:r>
              </a:p>
            </p:txBody>
          </p:sp>
        </p:grp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6FDFE10F-3C03-4DEB-AEF1-F7B7D777D9A1}"/>
                </a:ext>
              </a:extLst>
            </p:cNvPr>
            <p:cNvGrpSpPr/>
            <p:nvPr/>
          </p:nvGrpSpPr>
          <p:grpSpPr>
            <a:xfrm>
              <a:off x="8256490" y="167611"/>
              <a:ext cx="3604263" cy="3316133"/>
              <a:chOff x="8412295" y="55948"/>
              <a:chExt cx="3656276" cy="3349715"/>
            </a:xfrm>
          </p:grpSpPr>
          <p:pic>
            <p:nvPicPr>
              <p:cNvPr id="4" name="Attēls 3">
                <a:extLst>
                  <a:ext uri="{FF2B5EF4-FFF2-40B4-BE49-F238E27FC236}">
                    <a16:creationId xmlns:a16="http://schemas.microsoft.com/office/drawing/2014/main" id="{5B533973-B8A7-4182-B172-EA2C00C22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195" r="20013"/>
              <a:stretch/>
            </p:blipFill>
            <p:spPr>
              <a:xfrm>
                <a:off x="8412295" y="55948"/>
                <a:ext cx="3656276" cy="3349715"/>
              </a:xfrm>
              <a:prstGeom prst="rect">
                <a:avLst/>
              </a:prstGeom>
            </p:spPr>
          </p:pic>
          <p:sp>
            <p:nvSpPr>
              <p:cNvPr id="12" name="Taisnstūris 11">
                <a:extLst>
                  <a:ext uri="{FF2B5EF4-FFF2-40B4-BE49-F238E27FC236}">
                    <a16:creationId xmlns:a16="http://schemas.microsoft.com/office/drawing/2014/main" id="{6753A551-C1DF-4478-93C2-AC1F0D7980BC}"/>
                  </a:ext>
                </a:extLst>
              </p:cNvPr>
              <p:cNvSpPr/>
              <p:nvPr/>
            </p:nvSpPr>
            <p:spPr>
              <a:xfrm>
                <a:off x="11041039" y="2442215"/>
                <a:ext cx="793115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3.</a:t>
                </a:r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C639EA6B-776B-4E2F-850C-6A5661E9A43E}"/>
                </a:ext>
              </a:extLst>
            </p:cNvPr>
            <p:cNvGrpSpPr/>
            <p:nvPr/>
          </p:nvGrpSpPr>
          <p:grpSpPr>
            <a:xfrm>
              <a:off x="302047" y="3591125"/>
              <a:ext cx="3658444" cy="3221143"/>
              <a:chOff x="64514" y="3460834"/>
              <a:chExt cx="3658444" cy="3221143"/>
            </a:xfrm>
          </p:grpSpPr>
          <p:pic>
            <p:nvPicPr>
              <p:cNvPr id="7" name="Attēls 6">
                <a:extLst>
                  <a:ext uri="{FF2B5EF4-FFF2-40B4-BE49-F238E27FC236}">
                    <a16:creationId xmlns:a16="http://schemas.microsoft.com/office/drawing/2014/main" id="{6328D8B1-8777-4C46-A32D-246D2B577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661" t="518" r="13758" b="-518"/>
              <a:stretch/>
            </p:blipFill>
            <p:spPr>
              <a:xfrm>
                <a:off x="64514" y="3460834"/>
                <a:ext cx="3658444" cy="3221143"/>
              </a:xfrm>
              <a:prstGeom prst="rect">
                <a:avLst/>
              </a:prstGeom>
            </p:spPr>
          </p:pic>
          <p:sp>
            <p:nvSpPr>
              <p:cNvPr id="13" name="Taisnstūris 12">
                <a:extLst>
                  <a:ext uri="{FF2B5EF4-FFF2-40B4-BE49-F238E27FC236}">
                    <a16:creationId xmlns:a16="http://schemas.microsoft.com/office/drawing/2014/main" id="{86D0D781-75C6-4F51-AF1C-B285BF581B10}"/>
                  </a:ext>
                </a:extLst>
              </p:cNvPr>
              <p:cNvSpPr/>
              <p:nvPr/>
            </p:nvSpPr>
            <p:spPr>
              <a:xfrm>
                <a:off x="2969474" y="5581002"/>
                <a:ext cx="657819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4</a:t>
                </a:r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.</a:t>
                </a:r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A5FCA2BF-B026-456E-A9DF-E34050FB8872}"/>
                </a:ext>
              </a:extLst>
            </p:cNvPr>
            <p:cNvGrpSpPr/>
            <p:nvPr/>
          </p:nvGrpSpPr>
          <p:grpSpPr>
            <a:xfrm>
              <a:off x="4098442" y="3579856"/>
              <a:ext cx="4012169" cy="3278144"/>
              <a:chOff x="3856711" y="3597459"/>
              <a:chExt cx="3870882" cy="3193952"/>
            </a:xfrm>
          </p:grpSpPr>
          <p:pic>
            <p:nvPicPr>
              <p:cNvPr id="5" name="Attēls 4">
                <a:extLst>
                  <a:ext uri="{FF2B5EF4-FFF2-40B4-BE49-F238E27FC236}">
                    <a16:creationId xmlns:a16="http://schemas.microsoft.com/office/drawing/2014/main" id="{9E7733DF-6738-4778-9CF5-48A004313F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20540" b="9338"/>
              <a:stretch/>
            </p:blipFill>
            <p:spPr>
              <a:xfrm>
                <a:off x="3856711" y="3597459"/>
                <a:ext cx="3870882" cy="3180770"/>
              </a:xfrm>
              <a:prstGeom prst="rect">
                <a:avLst/>
              </a:prstGeom>
            </p:spPr>
          </p:pic>
          <p:sp>
            <p:nvSpPr>
              <p:cNvPr id="14" name="Taisnstūris 13">
                <a:extLst>
                  <a:ext uri="{FF2B5EF4-FFF2-40B4-BE49-F238E27FC236}">
                    <a16:creationId xmlns:a16="http://schemas.microsoft.com/office/drawing/2014/main" id="{52FD36B7-15E0-4F36-BBE0-B75F31AC2302}"/>
                  </a:ext>
                </a:extLst>
              </p:cNvPr>
              <p:cNvSpPr/>
              <p:nvPr/>
            </p:nvSpPr>
            <p:spPr>
              <a:xfrm>
                <a:off x="6851176" y="5868081"/>
                <a:ext cx="602512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5.</a:t>
                </a:r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8D12DAF7-BB8D-4F4C-90A0-6E149361F55A}"/>
                </a:ext>
              </a:extLst>
            </p:cNvPr>
            <p:cNvGrpSpPr/>
            <p:nvPr/>
          </p:nvGrpSpPr>
          <p:grpSpPr>
            <a:xfrm>
              <a:off x="8256491" y="3591125"/>
              <a:ext cx="3604262" cy="3154407"/>
              <a:chOff x="8256490" y="3637004"/>
              <a:chExt cx="3604262" cy="3154407"/>
            </a:xfrm>
          </p:grpSpPr>
          <p:pic>
            <p:nvPicPr>
              <p:cNvPr id="1026" name="Picture 2" descr="🌺 spring emotions 🌺 uploaded by c l o u d y ☁️">
                <a:extLst>
                  <a:ext uri="{FF2B5EF4-FFF2-40B4-BE49-F238E27FC236}">
                    <a16:creationId xmlns:a16="http://schemas.microsoft.com/office/drawing/2014/main" id="{5B0D9FB3-48CA-4992-BFA9-0D7DF3A6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1" b="9240"/>
              <a:stretch/>
            </p:blipFill>
            <p:spPr bwMode="auto">
              <a:xfrm>
                <a:off x="8256490" y="3637004"/>
                <a:ext cx="3604262" cy="3154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aisnstūris 14">
                <a:extLst>
                  <a:ext uri="{FF2B5EF4-FFF2-40B4-BE49-F238E27FC236}">
                    <a16:creationId xmlns:a16="http://schemas.microsoft.com/office/drawing/2014/main" id="{A0D1833D-8082-4673-90F2-4572A6264CD2}"/>
                  </a:ext>
                </a:extLst>
              </p:cNvPr>
              <p:cNvSpPr/>
              <p:nvPr/>
            </p:nvSpPr>
            <p:spPr>
              <a:xfrm>
                <a:off x="11092679" y="5791561"/>
                <a:ext cx="618887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lv-LV" sz="5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6</a:t>
                </a:r>
                <a:r>
                  <a:rPr lang="lv-LV" sz="5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928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CD5E3A6-8E86-4627-9B5F-770E2F57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rgbClr val="92D050"/>
                </a:solidFill>
                <a:latin typeface="Bahnschrift SemiLight SemiConde" panose="020B0502040204020203" pitchFamily="34" charset="0"/>
              </a:rPr>
              <a:t>Mūsu pieredze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2357DF5-F69F-4FE5-AABC-F875AB5F6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62" y="1990246"/>
            <a:ext cx="5842520" cy="4597167"/>
          </a:xfrm>
        </p:spPr>
        <p:txBody>
          <a:bodyPr>
            <a:normAutofit/>
          </a:bodyPr>
          <a:lstStyle/>
          <a:p>
            <a:r>
              <a:rPr lang="lv-LV" dirty="0">
                <a:latin typeface="Bahnschrift SemiLight SemiConde" panose="020B0502040204020203" pitchFamily="34" charset="0"/>
              </a:rPr>
              <a:t>Audzināšanas stundas tiešsaistē </a:t>
            </a:r>
          </a:p>
          <a:p>
            <a:pPr lvl="1"/>
            <a:r>
              <a:rPr lang="lv-LV" dirty="0">
                <a:latin typeface="Bahnschrift SemiLight SemiConde" panose="020B0502040204020203" pitchFamily="34" charset="0"/>
              </a:rPr>
              <a:t>2-3 reizes mēnesī (10.-12.kl.)</a:t>
            </a:r>
          </a:p>
          <a:p>
            <a:pPr lvl="1"/>
            <a:r>
              <a:rPr lang="lv-LV" dirty="0">
                <a:latin typeface="Bahnschrift SemiLight SemiConde" panose="020B0502040204020203" pitchFamily="34" charset="0"/>
              </a:rPr>
              <a:t> katru nedēļu (7.-9.kl.)</a:t>
            </a:r>
          </a:p>
          <a:p>
            <a:r>
              <a:rPr lang="lv-LV" dirty="0">
                <a:latin typeface="Bahnschrift SemiLight SemiConde" panose="020B0502040204020203" pitchFamily="34" charset="0"/>
              </a:rPr>
              <a:t>Radoši uzdevumi </a:t>
            </a:r>
          </a:p>
          <a:p>
            <a:r>
              <a:rPr lang="lv-LV" dirty="0">
                <a:latin typeface="Bahnschrift SemiLight SemiConde" panose="020B0502040204020203" pitchFamily="34" charset="0"/>
              </a:rPr>
              <a:t>Spēles tiešsaistē atbalstošas vides veicināšanai</a:t>
            </a:r>
          </a:p>
          <a:p>
            <a:r>
              <a:rPr lang="lv-LV" dirty="0">
                <a:latin typeface="Bahnschrift SemiLight SemiConde" panose="020B0502040204020203" pitchFamily="34" charset="0"/>
              </a:rPr>
              <a:t>IT iespēju izmantošana audzināšanas darbā</a:t>
            </a:r>
          </a:p>
          <a:p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92413AB2-E86B-4F9E-B759-FC8AFD8EE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4106" t="15780" r="40550" b="17186"/>
          <a:stretch/>
        </p:blipFill>
        <p:spPr>
          <a:xfrm>
            <a:off x="6663655" y="1895708"/>
            <a:ext cx="5528345" cy="45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4A59840-0431-49ED-955C-C2BCECCE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0"/>
            <a:ext cx="10515600" cy="52957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300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Radoši uzdevumi </a:t>
            </a:r>
            <a:br>
              <a:rPr lang="lv-LV" dirty="0">
                <a:latin typeface="Bahnschrift SemiLight SemiConde" panose="020B0502040204020203" pitchFamily="34" charset="0"/>
              </a:rPr>
            </a:b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100452D-8551-44B4-B18E-49843BF4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617" t="25425" r="37537" b="20573"/>
          <a:stretch/>
        </p:blipFill>
        <p:spPr>
          <a:xfrm>
            <a:off x="2210936" y="1941489"/>
            <a:ext cx="8229601" cy="49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6BC3042-203D-4AE4-A216-81C79D8D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0070C0"/>
                </a:solidFill>
                <a:latin typeface="Bahnschrift SemiLight" panose="020B0502040204020203" pitchFamily="34" charset="0"/>
              </a:rPr>
              <a:t>Klases kolektīva iepazīšana attālināti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CBEEF26-AD8A-40E8-974F-8EF1AE0A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20" y="1786688"/>
            <a:ext cx="5018016" cy="2248333"/>
          </a:xfrm>
        </p:spPr>
        <p:txBody>
          <a:bodyPr>
            <a:normAutofit/>
          </a:bodyPr>
          <a:lstStyle/>
          <a:p>
            <a:pPr algn="just"/>
            <a:r>
              <a:rPr lang="lv-LV" sz="2400" dirty="0">
                <a:solidFill>
                  <a:srgbClr val="0070C0"/>
                </a:solidFill>
                <a:latin typeface="Bahnschrift SemiLight" panose="020B0502040204020203" pitchFamily="34" charset="0"/>
              </a:rPr>
              <a:t>SR-iepazīt klases kolektīvu attālināti</a:t>
            </a:r>
          </a:p>
          <a:p>
            <a:pPr algn="just"/>
            <a:r>
              <a:rPr lang="lv-LV" sz="2400" dirty="0">
                <a:solidFill>
                  <a:srgbClr val="0070C0"/>
                </a:solidFill>
                <a:latin typeface="Bahnschrift SemiLight" panose="020B0502040204020203" pitchFamily="34" charset="0"/>
              </a:rPr>
              <a:t>Foto/video/prezentācija un neliels apraksts par savām nodarbēm brīvajā laikā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51BD6324-C27D-421F-8CD8-97E267625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6"/>
          <a:stretch/>
        </p:blipFill>
        <p:spPr>
          <a:xfrm>
            <a:off x="5768745" y="1786688"/>
            <a:ext cx="6330976" cy="4822411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D3C8B70C-EE8F-4828-AB9A-440C3A98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9403" t="7114" r="55138" b="30887"/>
          <a:stretch/>
        </p:blipFill>
        <p:spPr>
          <a:xfrm rot="10800000">
            <a:off x="2421216" y="4009938"/>
            <a:ext cx="2079083" cy="28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296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Zaļ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11039</TotalTime>
  <Words>329</Words>
  <Application>Microsoft Office PowerPoint</Application>
  <PresentationFormat>Platekrāna</PresentationFormat>
  <Paragraphs>78</Paragraphs>
  <Slides>16</Slides>
  <Notes>16</Notes>
  <HiddenSlides>0</HiddenSlides>
  <MMClips>0</MMClips>
  <ScaleCrop>false</ScaleCrop>
  <HeadingPairs>
    <vt:vector size="6" baseType="variant">
      <vt:variant>
        <vt:lpstr>Lietotie fonti</vt:lpstr>
      </vt:variant>
      <vt:variant>
        <vt:i4>9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16</vt:i4>
      </vt:variant>
    </vt:vector>
  </HeadingPairs>
  <TitlesOfParts>
    <vt:vector size="26" baseType="lpstr">
      <vt:lpstr>Arial</vt:lpstr>
      <vt:lpstr>Avenir Next LT Pro Light</vt:lpstr>
      <vt:lpstr>Bahnschrift Light</vt:lpstr>
      <vt:lpstr>Bahnschrift SemiLight</vt:lpstr>
      <vt:lpstr>Bahnschrift SemiLight SemiConde</vt:lpstr>
      <vt:lpstr>Calibri</vt:lpstr>
      <vt:lpstr>Modern Love</vt:lpstr>
      <vt:lpstr>The Hand</vt:lpstr>
      <vt:lpstr>Times New Roman</vt:lpstr>
      <vt:lpstr>SketchyVTI</vt:lpstr>
      <vt:lpstr>Klases audzinātāja sadarbība ar klasi attālināto mācību laikā</vt:lpstr>
      <vt:lpstr>PowerPoint prezentācija</vt:lpstr>
      <vt:lpstr>SAZIŅA ATTĀLINĀTI</vt:lpstr>
      <vt:lpstr>Kāpēc sadarbība ir svarīga ŠOBRĪD?</vt:lpstr>
      <vt:lpstr>PowerPoint prezentācija</vt:lpstr>
      <vt:lpstr>PowerPoint prezentācija</vt:lpstr>
      <vt:lpstr>Mūsu pieredze</vt:lpstr>
      <vt:lpstr>Radoši uzdevumi  </vt:lpstr>
      <vt:lpstr>Klases kolektīva iepazīšana attālināti</vt:lpstr>
      <vt:lpstr>Veids, kā mudināt elpot svaigu gaisu </vt:lpstr>
      <vt:lpstr>IT iespējas audzināšanas darbā </vt:lpstr>
      <vt:lpstr>Slido.com</vt:lpstr>
      <vt:lpstr> kahoot.com  Drošība pirmajā vietā/Barikādēm-30</vt:lpstr>
      <vt:lpstr>Spēles tiešsaistē ar klasi </vt:lpstr>
      <vt:lpstr>1 lieta vai 3 lietas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Klases audzinātāja sadarbība ar klasi attālināto mācību laikā</dc:title>
  <dc:creator>MVG</dc:creator>
  <cp:lastModifiedBy>MVG</cp:lastModifiedBy>
  <cp:revision>66</cp:revision>
  <cp:lastPrinted>2021-03-17T13:20:41Z</cp:lastPrinted>
  <dcterms:created xsi:type="dcterms:W3CDTF">2021-03-08T12:22:59Z</dcterms:created>
  <dcterms:modified xsi:type="dcterms:W3CDTF">2021-03-18T13:24:09Z</dcterms:modified>
</cp:coreProperties>
</file>