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2" r:id="rId3"/>
    <p:sldId id="278" r:id="rId4"/>
    <p:sldId id="276" r:id="rId5"/>
    <p:sldId id="277" r:id="rId6"/>
    <p:sldId id="279" r:id="rId7"/>
    <p:sldId id="280" r:id="rId8"/>
    <p:sldId id="257" r:id="rId9"/>
    <p:sldId id="282" r:id="rId10"/>
    <p:sldId id="281" r:id="rId11"/>
    <p:sldId id="284" r:id="rId12"/>
    <p:sldId id="291" r:id="rId13"/>
    <p:sldId id="292" r:id="rId14"/>
    <p:sldId id="285" r:id="rId15"/>
    <p:sldId id="288" r:id="rId16"/>
    <p:sldId id="287" r:id="rId17"/>
    <p:sldId id="289" r:id="rId18"/>
    <p:sldId id="286" r:id="rId19"/>
    <p:sldId id="283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Vidējs stils 4 - izcēlum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5256C2-B033-48A3-834E-0373027B3FD5}" type="doc">
      <dgm:prSet loTypeId="urn:microsoft.com/office/officeart/2005/8/layout/hProcess9" loCatId="process" qsTypeId="urn:microsoft.com/office/officeart/2005/8/quickstyle/simple3" qsCatId="simple" csTypeId="urn:microsoft.com/office/officeart/2005/8/colors/colorful4" csCatId="colorful" phldr="1"/>
      <dgm:spPr/>
    </dgm:pt>
    <dgm:pt modelId="{0BA1B2D7-CD8B-4F98-B0CC-F32E27036A83}">
      <dgm:prSet/>
      <dgm:spPr/>
      <dgm:t>
        <a:bodyPr/>
        <a:lstStyle/>
        <a:p>
          <a:r>
            <a:rPr lang="lv-LV" b="1" dirty="0"/>
            <a:t>sistēmiskuma princips </a:t>
          </a:r>
        </a:p>
      </dgm:t>
    </dgm:pt>
    <dgm:pt modelId="{FBAF570E-0A77-404B-BCB1-27EAADD90261}" type="parTrans" cxnId="{22B0C475-CE94-4F4F-9894-5D4142A40A04}">
      <dgm:prSet/>
      <dgm:spPr/>
      <dgm:t>
        <a:bodyPr/>
        <a:lstStyle/>
        <a:p>
          <a:endParaRPr lang="lv-LV"/>
        </a:p>
      </dgm:t>
    </dgm:pt>
    <dgm:pt modelId="{0F0FC3BE-CFC7-45B9-9C19-7B5AB221D61B}" type="sibTrans" cxnId="{22B0C475-CE94-4F4F-9894-5D4142A40A04}">
      <dgm:prSet/>
      <dgm:spPr/>
      <dgm:t>
        <a:bodyPr/>
        <a:lstStyle/>
        <a:p>
          <a:endParaRPr lang="lv-LV"/>
        </a:p>
      </dgm:t>
    </dgm:pt>
    <dgm:pt modelId="{1B07459C-940C-40EA-99C2-951B937CD7E9}">
      <dgm:prSet/>
      <dgm:spPr/>
      <dgm:t>
        <a:bodyPr/>
        <a:lstStyle/>
        <a:p>
          <a:r>
            <a:rPr lang="lv-LV" b="1" u="none" dirty="0"/>
            <a:t>atklātības un skaidrības princips </a:t>
          </a:r>
          <a:endParaRPr lang="lv-LV" u="none" dirty="0"/>
        </a:p>
      </dgm:t>
    </dgm:pt>
    <dgm:pt modelId="{B8A2DA54-4768-46A1-9021-887A02439CB2}" type="parTrans" cxnId="{B108F42F-DC09-4707-A3BF-CEE90AF56269}">
      <dgm:prSet/>
      <dgm:spPr/>
      <dgm:t>
        <a:bodyPr/>
        <a:lstStyle/>
        <a:p>
          <a:endParaRPr lang="lv-LV"/>
        </a:p>
      </dgm:t>
    </dgm:pt>
    <dgm:pt modelId="{FA6AEE13-851B-43CB-905E-A9E854615890}" type="sibTrans" cxnId="{B108F42F-DC09-4707-A3BF-CEE90AF56269}">
      <dgm:prSet/>
      <dgm:spPr/>
      <dgm:t>
        <a:bodyPr/>
        <a:lstStyle/>
        <a:p>
          <a:endParaRPr lang="lv-LV"/>
        </a:p>
      </dgm:t>
    </dgm:pt>
    <dgm:pt modelId="{EF17D86B-D85B-4DCA-AE52-D4DC93B06BB9}">
      <dgm:prSet/>
      <dgm:spPr/>
      <dgm:t>
        <a:bodyPr/>
        <a:lstStyle/>
        <a:p>
          <a:r>
            <a:rPr lang="lv-LV" b="1" dirty="0"/>
            <a:t>metodiskās daudzveidības princips </a:t>
          </a:r>
        </a:p>
      </dgm:t>
    </dgm:pt>
    <dgm:pt modelId="{48D5F29C-5F54-458C-BC05-D21CBB12E1D8}" type="parTrans" cxnId="{3E2C8A2F-AC91-42CD-A4DF-EBBE4ED8B945}">
      <dgm:prSet/>
      <dgm:spPr/>
      <dgm:t>
        <a:bodyPr/>
        <a:lstStyle/>
        <a:p>
          <a:endParaRPr lang="lv-LV"/>
        </a:p>
      </dgm:t>
    </dgm:pt>
    <dgm:pt modelId="{5BEED1B0-45DA-46E7-9C17-D327AD9370A5}" type="sibTrans" cxnId="{3E2C8A2F-AC91-42CD-A4DF-EBBE4ED8B945}">
      <dgm:prSet/>
      <dgm:spPr/>
      <dgm:t>
        <a:bodyPr/>
        <a:lstStyle/>
        <a:p>
          <a:endParaRPr lang="lv-LV"/>
        </a:p>
      </dgm:t>
    </dgm:pt>
    <dgm:pt modelId="{F0971D6D-AE25-4773-A25D-1E2032090829}">
      <dgm:prSet/>
      <dgm:spPr/>
      <dgm:t>
        <a:bodyPr/>
        <a:lstStyle/>
        <a:p>
          <a:r>
            <a:rPr lang="lv-LV" b="1" i="0" baseline="0" dirty="0"/>
            <a:t>iekļaujošais princips </a:t>
          </a:r>
        </a:p>
      </dgm:t>
    </dgm:pt>
    <dgm:pt modelId="{BB597613-EC03-4F7B-8A21-42A875385290}" type="parTrans" cxnId="{860C0A0B-AB6D-4830-A344-D4E905EE07AC}">
      <dgm:prSet/>
      <dgm:spPr/>
      <dgm:t>
        <a:bodyPr/>
        <a:lstStyle/>
        <a:p>
          <a:endParaRPr lang="lv-LV"/>
        </a:p>
      </dgm:t>
    </dgm:pt>
    <dgm:pt modelId="{FFA45295-B231-4B12-845E-9D91DC17DB77}" type="sibTrans" cxnId="{860C0A0B-AB6D-4830-A344-D4E905EE07AC}">
      <dgm:prSet/>
      <dgm:spPr/>
      <dgm:t>
        <a:bodyPr/>
        <a:lstStyle/>
        <a:p>
          <a:endParaRPr lang="lv-LV"/>
        </a:p>
      </dgm:t>
    </dgm:pt>
    <dgm:pt modelId="{5305500B-0546-4FEA-AAD6-6913976E614B}">
      <dgm:prSet/>
      <dgm:spPr/>
      <dgm:t>
        <a:bodyPr/>
        <a:lstStyle/>
        <a:p>
          <a:r>
            <a:rPr lang="lv-LV" b="1" i="0" baseline="0" dirty="0"/>
            <a:t>izaugsmes princips </a:t>
          </a:r>
        </a:p>
      </dgm:t>
    </dgm:pt>
    <dgm:pt modelId="{B67C1100-F524-4C32-B6E2-079B3229906D}" type="parTrans" cxnId="{4ADDC870-4548-4033-8BFB-DBF9CAD70057}">
      <dgm:prSet/>
      <dgm:spPr/>
      <dgm:t>
        <a:bodyPr/>
        <a:lstStyle/>
        <a:p>
          <a:endParaRPr lang="lv-LV"/>
        </a:p>
      </dgm:t>
    </dgm:pt>
    <dgm:pt modelId="{6BB41265-40D4-4468-BDC4-4577B1487FC5}" type="sibTrans" cxnId="{4ADDC870-4548-4033-8BFB-DBF9CAD70057}">
      <dgm:prSet/>
      <dgm:spPr/>
      <dgm:t>
        <a:bodyPr/>
        <a:lstStyle/>
        <a:p>
          <a:endParaRPr lang="lv-LV"/>
        </a:p>
      </dgm:t>
    </dgm:pt>
    <dgm:pt modelId="{7FE8C395-F9E7-4B73-8F41-2406E1572B14}" type="pres">
      <dgm:prSet presAssocID="{3C5256C2-B033-48A3-834E-0373027B3FD5}" presName="CompostProcess" presStyleCnt="0">
        <dgm:presLayoutVars>
          <dgm:dir/>
          <dgm:resizeHandles val="exact"/>
        </dgm:presLayoutVars>
      </dgm:prSet>
      <dgm:spPr/>
    </dgm:pt>
    <dgm:pt modelId="{8F199B60-A8F8-4F59-BF16-9ADA8E39AAC5}" type="pres">
      <dgm:prSet presAssocID="{3C5256C2-B033-48A3-834E-0373027B3FD5}" presName="arrow" presStyleLbl="bgShp" presStyleIdx="0" presStyleCnt="1"/>
      <dgm:spPr/>
    </dgm:pt>
    <dgm:pt modelId="{8E3C4F8A-A804-4D82-9D53-CB397C475B9B}" type="pres">
      <dgm:prSet presAssocID="{3C5256C2-B033-48A3-834E-0373027B3FD5}" presName="linearProcess" presStyleCnt="0"/>
      <dgm:spPr/>
    </dgm:pt>
    <dgm:pt modelId="{93442BEC-AD1B-45B5-8F06-31CFF20A48C8}" type="pres">
      <dgm:prSet presAssocID="{1B07459C-940C-40EA-99C2-951B937CD7E9}" presName="textNode" presStyleLbl="node1" presStyleIdx="0" presStyleCnt="5">
        <dgm:presLayoutVars>
          <dgm:bulletEnabled val="1"/>
        </dgm:presLayoutVars>
      </dgm:prSet>
      <dgm:spPr/>
    </dgm:pt>
    <dgm:pt modelId="{1C30A086-0F92-4C89-88B8-81807A363F78}" type="pres">
      <dgm:prSet presAssocID="{FA6AEE13-851B-43CB-905E-A9E854615890}" presName="sibTrans" presStyleCnt="0"/>
      <dgm:spPr/>
    </dgm:pt>
    <dgm:pt modelId="{04D0268D-30B1-4DA4-A1D0-FBD8B51728F1}" type="pres">
      <dgm:prSet presAssocID="{0BA1B2D7-CD8B-4F98-B0CC-F32E27036A83}" presName="textNode" presStyleLbl="node1" presStyleIdx="1" presStyleCnt="5">
        <dgm:presLayoutVars>
          <dgm:bulletEnabled val="1"/>
        </dgm:presLayoutVars>
      </dgm:prSet>
      <dgm:spPr/>
    </dgm:pt>
    <dgm:pt modelId="{C2FDEB79-B2B4-474E-861A-844A46A2619F}" type="pres">
      <dgm:prSet presAssocID="{0F0FC3BE-CFC7-45B9-9C19-7B5AB221D61B}" presName="sibTrans" presStyleCnt="0"/>
      <dgm:spPr/>
    </dgm:pt>
    <dgm:pt modelId="{0ED9E093-CB00-4EB2-A08C-16200D84F5DF}" type="pres">
      <dgm:prSet presAssocID="{EF17D86B-D85B-4DCA-AE52-D4DC93B06BB9}" presName="textNode" presStyleLbl="node1" presStyleIdx="2" presStyleCnt="5">
        <dgm:presLayoutVars>
          <dgm:bulletEnabled val="1"/>
        </dgm:presLayoutVars>
      </dgm:prSet>
      <dgm:spPr/>
    </dgm:pt>
    <dgm:pt modelId="{2010920C-4345-4BEE-AD68-82D7FA1F4E69}" type="pres">
      <dgm:prSet presAssocID="{5BEED1B0-45DA-46E7-9C17-D327AD9370A5}" presName="sibTrans" presStyleCnt="0"/>
      <dgm:spPr/>
    </dgm:pt>
    <dgm:pt modelId="{B573024E-EAD2-4F68-BA50-4A1683DB023A}" type="pres">
      <dgm:prSet presAssocID="{5305500B-0546-4FEA-AAD6-6913976E614B}" presName="textNode" presStyleLbl="node1" presStyleIdx="3" presStyleCnt="5">
        <dgm:presLayoutVars>
          <dgm:bulletEnabled val="1"/>
        </dgm:presLayoutVars>
      </dgm:prSet>
      <dgm:spPr/>
    </dgm:pt>
    <dgm:pt modelId="{125135AC-FC5B-421B-8A6E-5FAB1238454B}" type="pres">
      <dgm:prSet presAssocID="{6BB41265-40D4-4468-BDC4-4577B1487FC5}" presName="sibTrans" presStyleCnt="0"/>
      <dgm:spPr/>
    </dgm:pt>
    <dgm:pt modelId="{FADA829C-2E02-4B73-9565-151F6307F337}" type="pres">
      <dgm:prSet presAssocID="{F0971D6D-AE25-4773-A25D-1E2032090829}" presName="textNode" presStyleLbl="node1" presStyleIdx="4" presStyleCnt="5" custLinFactX="3496" custLinFactNeighborX="100000" custLinFactNeighborY="1224">
        <dgm:presLayoutVars>
          <dgm:bulletEnabled val="1"/>
        </dgm:presLayoutVars>
      </dgm:prSet>
      <dgm:spPr/>
    </dgm:pt>
  </dgm:ptLst>
  <dgm:cxnLst>
    <dgm:cxn modelId="{860C0A0B-AB6D-4830-A344-D4E905EE07AC}" srcId="{3C5256C2-B033-48A3-834E-0373027B3FD5}" destId="{F0971D6D-AE25-4773-A25D-1E2032090829}" srcOrd="4" destOrd="0" parTransId="{BB597613-EC03-4F7B-8A21-42A875385290}" sibTransId="{FFA45295-B231-4B12-845E-9D91DC17DB77}"/>
    <dgm:cxn modelId="{8BC4A529-E0BF-41D0-AA18-3517AD96CBD8}" type="presOf" srcId="{5305500B-0546-4FEA-AAD6-6913976E614B}" destId="{B573024E-EAD2-4F68-BA50-4A1683DB023A}" srcOrd="0" destOrd="0" presId="urn:microsoft.com/office/officeart/2005/8/layout/hProcess9"/>
    <dgm:cxn modelId="{3E2C8A2F-AC91-42CD-A4DF-EBBE4ED8B945}" srcId="{3C5256C2-B033-48A3-834E-0373027B3FD5}" destId="{EF17D86B-D85B-4DCA-AE52-D4DC93B06BB9}" srcOrd="2" destOrd="0" parTransId="{48D5F29C-5F54-458C-BC05-D21CBB12E1D8}" sibTransId="{5BEED1B0-45DA-46E7-9C17-D327AD9370A5}"/>
    <dgm:cxn modelId="{B108F42F-DC09-4707-A3BF-CEE90AF56269}" srcId="{3C5256C2-B033-48A3-834E-0373027B3FD5}" destId="{1B07459C-940C-40EA-99C2-951B937CD7E9}" srcOrd="0" destOrd="0" parTransId="{B8A2DA54-4768-46A1-9021-887A02439CB2}" sibTransId="{FA6AEE13-851B-43CB-905E-A9E854615890}"/>
    <dgm:cxn modelId="{D6C4DF68-18C2-4A8D-BA9A-FBA26D599819}" type="presOf" srcId="{0BA1B2D7-CD8B-4F98-B0CC-F32E27036A83}" destId="{04D0268D-30B1-4DA4-A1D0-FBD8B51728F1}" srcOrd="0" destOrd="0" presId="urn:microsoft.com/office/officeart/2005/8/layout/hProcess9"/>
    <dgm:cxn modelId="{FFC1EC48-8365-4D7A-BA32-1C837FF51A7A}" type="presOf" srcId="{3C5256C2-B033-48A3-834E-0373027B3FD5}" destId="{7FE8C395-F9E7-4B73-8F41-2406E1572B14}" srcOrd="0" destOrd="0" presId="urn:microsoft.com/office/officeart/2005/8/layout/hProcess9"/>
    <dgm:cxn modelId="{4ADDC870-4548-4033-8BFB-DBF9CAD70057}" srcId="{3C5256C2-B033-48A3-834E-0373027B3FD5}" destId="{5305500B-0546-4FEA-AAD6-6913976E614B}" srcOrd="3" destOrd="0" parTransId="{B67C1100-F524-4C32-B6E2-079B3229906D}" sibTransId="{6BB41265-40D4-4468-BDC4-4577B1487FC5}"/>
    <dgm:cxn modelId="{22B0C475-CE94-4F4F-9894-5D4142A40A04}" srcId="{3C5256C2-B033-48A3-834E-0373027B3FD5}" destId="{0BA1B2D7-CD8B-4F98-B0CC-F32E27036A83}" srcOrd="1" destOrd="0" parTransId="{FBAF570E-0A77-404B-BCB1-27EAADD90261}" sibTransId="{0F0FC3BE-CFC7-45B9-9C19-7B5AB221D61B}"/>
    <dgm:cxn modelId="{29DD7CA6-FEB4-4C37-B367-4F89C0DE9B8C}" type="presOf" srcId="{F0971D6D-AE25-4773-A25D-1E2032090829}" destId="{FADA829C-2E02-4B73-9565-151F6307F337}" srcOrd="0" destOrd="0" presId="urn:microsoft.com/office/officeart/2005/8/layout/hProcess9"/>
    <dgm:cxn modelId="{0C7521AA-5416-4784-BA29-2B6F21ACE9AA}" type="presOf" srcId="{EF17D86B-D85B-4DCA-AE52-D4DC93B06BB9}" destId="{0ED9E093-CB00-4EB2-A08C-16200D84F5DF}" srcOrd="0" destOrd="0" presId="urn:microsoft.com/office/officeart/2005/8/layout/hProcess9"/>
    <dgm:cxn modelId="{94BD18B4-2710-4490-A70D-1D0D59C55A91}" type="presOf" srcId="{1B07459C-940C-40EA-99C2-951B937CD7E9}" destId="{93442BEC-AD1B-45B5-8F06-31CFF20A48C8}" srcOrd="0" destOrd="0" presId="urn:microsoft.com/office/officeart/2005/8/layout/hProcess9"/>
    <dgm:cxn modelId="{E1814CFE-63A5-4337-B59A-4F3AE9D2BD2D}" type="presParOf" srcId="{7FE8C395-F9E7-4B73-8F41-2406E1572B14}" destId="{8F199B60-A8F8-4F59-BF16-9ADA8E39AAC5}" srcOrd="0" destOrd="0" presId="urn:microsoft.com/office/officeart/2005/8/layout/hProcess9"/>
    <dgm:cxn modelId="{0921992D-EA35-4275-AF49-AF6F7B3F9DAF}" type="presParOf" srcId="{7FE8C395-F9E7-4B73-8F41-2406E1572B14}" destId="{8E3C4F8A-A804-4D82-9D53-CB397C475B9B}" srcOrd="1" destOrd="0" presId="urn:microsoft.com/office/officeart/2005/8/layout/hProcess9"/>
    <dgm:cxn modelId="{EA040413-CF8D-4E8A-9EDC-D07F5EA4F613}" type="presParOf" srcId="{8E3C4F8A-A804-4D82-9D53-CB397C475B9B}" destId="{93442BEC-AD1B-45B5-8F06-31CFF20A48C8}" srcOrd="0" destOrd="0" presId="urn:microsoft.com/office/officeart/2005/8/layout/hProcess9"/>
    <dgm:cxn modelId="{A2ABD1E8-F9C1-4E72-A2B3-80AE5FC03732}" type="presParOf" srcId="{8E3C4F8A-A804-4D82-9D53-CB397C475B9B}" destId="{1C30A086-0F92-4C89-88B8-81807A363F78}" srcOrd="1" destOrd="0" presId="urn:microsoft.com/office/officeart/2005/8/layout/hProcess9"/>
    <dgm:cxn modelId="{A3DB50EF-1147-4F63-9E90-6E0024B683CB}" type="presParOf" srcId="{8E3C4F8A-A804-4D82-9D53-CB397C475B9B}" destId="{04D0268D-30B1-4DA4-A1D0-FBD8B51728F1}" srcOrd="2" destOrd="0" presId="urn:microsoft.com/office/officeart/2005/8/layout/hProcess9"/>
    <dgm:cxn modelId="{66ACF425-804F-4B3B-8179-67C109ECF47B}" type="presParOf" srcId="{8E3C4F8A-A804-4D82-9D53-CB397C475B9B}" destId="{C2FDEB79-B2B4-474E-861A-844A46A2619F}" srcOrd="3" destOrd="0" presId="urn:microsoft.com/office/officeart/2005/8/layout/hProcess9"/>
    <dgm:cxn modelId="{270F4672-2103-4214-96F0-AF33C6F98DD8}" type="presParOf" srcId="{8E3C4F8A-A804-4D82-9D53-CB397C475B9B}" destId="{0ED9E093-CB00-4EB2-A08C-16200D84F5DF}" srcOrd="4" destOrd="0" presId="urn:microsoft.com/office/officeart/2005/8/layout/hProcess9"/>
    <dgm:cxn modelId="{B36751D2-64C0-4FA9-A279-B26DE5C18E6E}" type="presParOf" srcId="{8E3C4F8A-A804-4D82-9D53-CB397C475B9B}" destId="{2010920C-4345-4BEE-AD68-82D7FA1F4E69}" srcOrd="5" destOrd="0" presId="urn:microsoft.com/office/officeart/2005/8/layout/hProcess9"/>
    <dgm:cxn modelId="{6C62BEC4-C71A-4443-BCA5-79E3658F87E0}" type="presParOf" srcId="{8E3C4F8A-A804-4D82-9D53-CB397C475B9B}" destId="{B573024E-EAD2-4F68-BA50-4A1683DB023A}" srcOrd="6" destOrd="0" presId="urn:microsoft.com/office/officeart/2005/8/layout/hProcess9"/>
    <dgm:cxn modelId="{260299EE-2A65-42EC-859B-D72676214626}" type="presParOf" srcId="{8E3C4F8A-A804-4D82-9D53-CB397C475B9B}" destId="{125135AC-FC5B-421B-8A6E-5FAB1238454B}" srcOrd="7" destOrd="0" presId="urn:microsoft.com/office/officeart/2005/8/layout/hProcess9"/>
    <dgm:cxn modelId="{573D63F1-126D-45A7-A2F0-50285ED18654}" type="presParOf" srcId="{8E3C4F8A-A804-4D82-9D53-CB397C475B9B}" destId="{FADA829C-2E02-4B73-9565-151F6307F33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99B60-A8F8-4F59-BF16-9ADA8E39AAC5}">
      <dsp:nvSpPr>
        <dsp:cNvPr id="0" name=""/>
        <dsp:cNvSpPr/>
      </dsp:nvSpPr>
      <dsp:spPr>
        <a:xfrm>
          <a:off x="617219" y="0"/>
          <a:ext cx="6995160" cy="35814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442BEC-AD1B-45B5-8F06-31CFF20A48C8}">
      <dsp:nvSpPr>
        <dsp:cNvPr id="0" name=""/>
        <dsp:cNvSpPr/>
      </dsp:nvSpPr>
      <dsp:spPr>
        <a:xfrm>
          <a:off x="3616" y="1074420"/>
          <a:ext cx="1581224" cy="14325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b="1" u="none" kern="1200" dirty="0"/>
            <a:t>atklātības un skaidrības princips </a:t>
          </a:r>
          <a:endParaRPr lang="lv-LV" sz="1700" u="none" kern="1200" dirty="0"/>
        </a:p>
      </dsp:txBody>
      <dsp:txXfrm>
        <a:off x="73548" y="1144352"/>
        <a:ext cx="1441360" cy="1292696"/>
      </dsp:txXfrm>
    </dsp:sp>
    <dsp:sp modelId="{04D0268D-30B1-4DA4-A1D0-FBD8B51728F1}">
      <dsp:nvSpPr>
        <dsp:cNvPr id="0" name=""/>
        <dsp:cNvSpPr/>
      </dsp:nvSpPr>
      <dsp:spPr>
        <a:xfrm>
          <a:off x="1663902" y="1074420"/>
          <a:ext cx="1581224" cy="1432560"/>
        </a:xfrm>
        <a:prstGeom prst="roundRect">
          <a:avLst/>
        </a:prstGeom>
        <a:gradFill rotWithShape="0">
          <a:gsLst>
            <a:gs pos="0">
              <a:schemeClr val="accent4">
                <a:hueOff val="4308971"/>
                <a:satOff val="-10901"/>
                <a:lumOff val="490"/>
                <a:alphaOff val="0"/>
                <a:tint val="50000"/>
                <a:satMod val="300000"/>
              </a:schemeClr>
            </a:gs>
            <a:gs pos="35000">
              <a:schemeClr val="accent4">
                <a:hueOff val="4308971"/>
                <a:satOff val="-10901"/>
                <a:lumOff val="490"/>
                <a:alphaOff val="0"/>
                <a:tint val="37000"/>
                <a:satMod val="300000"/>
              </a:schemeClr>
            </a:gs>
            <a:gs pos="100000">
              <a:schemeClr val="accent4">
                <a:hueOff val="4308971"/>
                <a:satOff val="-10901"/>
                <a:lumOff val="49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b="1" kern="1200" dirty="0"/>
            <a:t>sistēmiskuma princips </a:t>
          </a:r>
        </a:p>
      </dsp:txBody>
      <dsp:txXfrm>
        <a:off x="1733834" y="1144352"/>
        <a:ext cx="1441360" cy="1292696"/>
      </dsp:txXfrm>
    </dsp:sp>
    <dsp:sp modelId="{0ED9E093-CB00-4EB2-A08C-16200D84F5DF}">
      <dsp:nvSpPr>
        <dsp:cNvPr id="0" name=""/>
        <dsp:cNvSpPr/>
      </dsp:nvSpPr>
      <dsp:spPr>
        <a:xfrm>
          <a:off x="3324187" y="1074420"/>
          <a:ext cx="1581224" cy="1432560"/>
        </a:xfrm>
        <a:prstGeom prst="roundRect">
          <a:avLst/>
        </a:prstGeom>
        <a:gradFill rotWithShape="0">
          <a:gsLst>
            <a:gs pos="0">
              <a:schemeClr val="accent4">
                <a:hueOff val="8617942"/>
                <a:satOff val="-21801"/>
                <a:lumOff val="980"/>
                <a:alphaOff val="0"/>
                <a:tint val="50000"/>
                <a:satMod val="300000"/>
              </a:schemeClr>
            </a:gs>
            <a:gs pos="35000">
              <a:schemeClr val="accent4">
                <a:hueOff val="8617942"/>
                <a:satOff val="-21801"/>
                <a:lumOff val="980"/>
                <a:alphaOff val="0"/>
                <a:tint val="37000"/>
                <a:satMod val="300000"/>
              </a:schemeClr>
            </a:gs>
            <a:gs pos="100000">
              <a:schemeClr val="accent4">
                <a:hueOff val="8617942"/>
                <a:satOff val="-21801"/>
                <a:lumOff val="98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b="1" kern="1200" dirty="0"/>
            <a:t>metodiskās daudzveidības princips </a:t>
          </a:r>
        </a:p>
      </dsp:txBody>
      <dsp:txXfrm>
        <a:off x="3394119" y="1144352"/>
        <a:ext cx="1441360" cy="1292696"/>
      </dsp:txXfrm>
    </dsp:sp>
    <dsp:sp modelId="{B573024E-EAD2-4F68-BA50-4A1683DB023A}">
      <dsp:nvSpPr>
        <dsp:cNvPr id="0" name=""/>
        <dsp:cNvSpPr/>
      </dsp:nvSpPr>
      <dsp:spPr>
        <a:xfrm>
          <a:off x="4984473" y="1074420"/>
          <a:ext cx="1581224" cy="1432560"/>
        </a:xfrm>
        <a:prstGeom prst="roundRect">
          <a:avLst/>
        </a:prstGeom>
        <a:gradFill rotWithShape="0">
          <a:gsLst>
            <a:gs pos="0">
              <a:schemeClr val="accent4">
                <a:hueOff val="12926913"/>
                <a:satOff val="-32702"/>
                <a:lumOff val="1470"/>
                <a:alphaOff val="0"/>
                <a:tint val="50000"/>
                <a:satMod val="300000"/>
              </a:schemeClr>
            </a:gs>
            <a:gs pos="35000">
              <a:schemeClr val="accent4">
                <a:hueOff val="12926913"/>
                <a:satOff val="-32702"/>
                <a:lumOff val="1470"/>
                <a:alphaOff val="0"/>
                <a:tint val="37000"/>
                <a:satMod val="300000"/>
              </a:schemeClr>
            </a:gs>
            <a:gs pos="100000">
              <a:schemeClr val="accent4">
                <a:hueOff val="12926913"/>
                <a:satOff val="-32702"/>
                <a:lumOff val="14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b="1" i="0" kern="1200" baseline="0" dirty="0"/>
            <a:t>izaugsmes princips </a:t>
          </a:r>
        </a:p>
      </dsp:txBody>
      <dsp:txXfrm>
        <a:off x="5054405" y="1144352"/>
        <a:ext cx="1441360" cy="1292696"/>
      </dsp:txXfrm>
    </dsp:sp>
    <dsp:sp modelId="{FADA829C-2E02-4B73-9565-151F6307F337}">
      <dsp:nvSpPr>
        <dsp:cNvPr id="0" name=""/>
        <dsp:cNvSpPr/>
      </dsp:nvSpPr>
      <dsp:spPr>
        <a:xfrm>
          <a:off x="6648375" y="1091954"/>
          <a:ext cx="1581224" cy="1432560"/>
        </a:xfrm>
        <a:prstGeom prst="roundRect">
          <a:avLst/>
        </a:prstGeom>
        <a:gradFill rotWithShape="0">
          <a:gsLst>
            <a:gs pos="0">
              <a:schemeClr val="accent4">
                <a:hueOff val="17235884"/>
                <a:satOff val="-43603"/>
                <a:lumOff val="1960"/>
                <a:alphaOff val="0"/>
                <a:tint val="50000"/>
                <a:satMod val="300000"/>
              </a:schemeClr>
            </a:gs>
            <a:gs pos="35000">
              <a:schemeClr val="accent4">
                <a:hueOff val="17235884"/>
                <a:satOff val="-43603"/>
                <a:lumOff val="1960"/>
                <a:alphaOff val="0"/>
                <a:tint val="37000"/>
                <a:satMod val="300000"/>
              </a:schemeClr>
            </a:gs>
            <a:gs pos="100000">
              <a:schemeClr val="accent4">
                <a:hueOff val="17235884"/>
                <a:satOff val="-43603"/>
                <a:lumOff val="19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b="1" i="0" kern="1200" baseline="0" dirty="0"/>
            <a:t>iekļaujošais princips </a:t>
          </a:r>
        </a:p>
      </dsp:txBody>
      <dsp:txXfrm>
        <a:off x="6718307" y="1161886"/>
        <a:ext cx="1441360" cy="1292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910B5-CFA6-4F72-91F1-AC585A41C29A}" type="datetimeFigureOut">
              <a:rPr lang="lv-LV" smtClean="0"/>
              <a:t>07.06.2021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225B7-D2F9-4034-BE14-2F8DD1829EA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7398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225B7-D2F9-4034-BE14-2F8DD1829EA9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2617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225B7-D2F9-4034-BE14-2F8DD1829EA9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9435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225B7-D2F9-4034-BE14-2F8DD1829EA9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3611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225B7-D2F9-4034-BE14-2F8DD1829EA9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2207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225B7-D2F9-4034-BE14-2F8DD1829EA9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3807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Noklikšķiniet, lai rediģētu šablona apakšvirsraksta stilu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7320D-BC07-4C47-9AAA-A90B5A55B59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80DD0-BD7E-46FD-905A-5390B65087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836712"/>
            <a:ext cx="5771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b="1" dirty="0">
                <a:solidFill>
                  <a:schemeClr val="bg1">
                    <a:lumMod val="95000"/>
                  </a:schemeClr>
                </a:solidFill>
              </a:rPr>
              <a:t>Summatīvā vērtēšana attālinātajā mācību procesā</a:t>
            </a:r>
            <a:endParaRPr lang="en-US" sz="4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3429000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400" dirty="0">
                <a:solidFill>
                  <a:schemeClr val="bg1">
                    <a:lumMod val="95000"/>
                  </a:schemeClr>
                </a:solidFill>
              </a:rPr>
              <a:t>Madonas Valsts ģimnāzijas </a:t>
            </a:r>
          </a:p>
          <a:p>
            <a:pPr algn="r"/>
            <a:r>
              <a:rPr lang="lv-LV" sz="2400" dirty="0">
                <a:solidFill>
                  <a:schemeClr val="bg1">
                    <a:lumMod val="95000"/>
                  </a:schemeClr>
                </a:solidFill>
              </a:rPr>
              <a:t>metodiķe,</a:t>
            </a:r>
          </a:p>
          <a:p>
            <a:pPr algn="r"/>
            <a:r>
              <a:rPr lang="lv-LV" sz="2400" dirty="0">
                <a:solidFill>
                  <a:schemeClr val="bg1">
                    <a:lumMod val="95000"/>
                  </a:schemeClr>
                </a:solidFill>
              </a:rPr>
              <a:t> latviešu valodas un literatūras skolotāja </a:t>
            </a:r>
          </a:p>
          <a:p>
            <a:pPr algn="r"/>
            <a:r>
              <a:rPr lang="lv-LV" sz="2400" dirty="0">
                <a:solidFill>
                  <a:schemeClr val="bg1">
                    <a:lumMod val="95000"/>
                  </a:schemeClr>
                </a:solidFill>
              </a:rPr>
              <a:t>Kristīne </a:t>
            </a:r>
            <a:r>
              <a:rPr lang="lv-LV" sz="2400" dirty="0" err="1">
                <a:solidFill>
                  <a:schemeClr val="bg1">
                    <a:lumMod val="95000"/>
                  </a:schemeClr>
                </a:solidFill>
              </a:rPr>
              <a:t>Lukaševica</a:t>
            </a:r>
            <a:endParaRPr lang="lv-LV" sz="2400" dirty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lv-LV" sz="2400" dirty="0">
                <a:solidFill>
                  <a:schemeClr val="bg1">
                    <a:lumMod val="95000"/>
                  </a:schemeClr>
                </a:solidFill>
              </a:rPr>
              <a:t>kristinelukasevica@inbox.lv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ieskaite tiešsaistē</a:t>
            </a:r>
            <a:endParaRPr lang="en-US" dirty="0"/>
          </a:p>
        </p:txBody>
      </p:sp>
      <p:graphicFrame>
        <p:nvGraphicFramePr>
          <p:cNvPr id="4" name="Tabula 4">
            <a:extLst>
              <a:ext uri="{FF2B5EF4-FFF2-40B4-BE49-F238E27FC236}">
                <a16:creationId xmlns:a16="http://schemas.microsoft.com/office/drawing/2014/main" id="{C0684A0E-7BF5-4239-8BC8-FAB564D9F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264413"/>
              </p:ext>
            </p:extLst>
          </p:nvPr>
        </p:nvGraphicFramePr>
        <p:xfrm>
          <a:off x="457200" y="1905000"/>
          <a:ext cx="8229600" cy="32004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31121753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14841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84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DOMĀ pārraugi apkārt notiekošo (ieslēgta kamera, mikrofons)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iespēja sniegt atbalstu skolēnam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lieks stress bērnam, arī skolotājam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blakus trokšņi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papildus darbs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1373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lv-LV" sz="2000" dirty="0"/>
                        <a:t>IZMANTOJU: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mutiskās ieskaites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ieskaites daļa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01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105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ieskaite nosūtīta e-klasē</a:t>
            </a:r>
            <a:endParaRPr lang="en-US" dirty="0"/>
          </a:p>
        </p:txBody>
      </p:sp>
      <p:graphicFrame>
        <p:nvGraphicFramePr>
          <p:cNvPr id="4" name="Tabula 4">
            <a:extLst>
              <a:ext uri="{FF2B5EF4-FFF2-40B4-BE49-F238E27FC236}">
                <a16:creationId xmlns:a16="http://schemas.microsoft.com/office/drawing/2014/main" id="{C0684A0E-7BF5-4239-8BC8-FAB564D9F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424191"/>
              </p:ext>
            </p:extLst>
          </p:nvPr>
        </p:nvGraphicFramePr>
        <p:xfrm>
          <a:off x="457200" y="1905000"/>
          <a:ext cx="8229600" cy="32004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31121753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14841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84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mazāk stresa bērnam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daudzveidīgāki uzdevumi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var veikt kāds cits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laikietilpīgāka darba labošana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1373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lv-LV" sz="2000" dirty="0"/>
                        <a:t>IZMANTOJU: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vairāki ieskaites varianti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tikai rakstīts darbs ar roku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uzdevumi, kur jādomā savi varianti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konkrēts laiks darba iesniegšanai (atrunāts)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01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224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kompleksas ieskaites</a:t>
            </a:r>
            <a:endParaRPr lang="en-US" dirty="0"/>
          </a:p>
        </p:txBody>
      </p:sp>
      <p:graphicFrame>
        <p:nvGraphicFramePr>
          <p:cNvPr id="4" name="Tabula 4">
            <a:extLst>
              <a:ext uri="{FF2B5EF4-FFF2-40B4-BE49-F238E27FC236}">
                <a16:creationId xmlns:a16="http://schemas.microsoft.com/office/drawing/2014/main" id="{C0684A0E-7BF5-4239-8BC8-FAB564D9F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255225"/>
              </p:ext>
            </p:extLst>
          </p:nvPr>
        </p:nvGraphicFramePr>
        <p:xfrm>
          <a:off x="457200" y="1905000"/>
          <a:ext cx="8229600" cy="3810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31121753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14841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84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vērtējums objektīvās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vērtējums tiek savākts pakāpeniski, bieži vien aktīvi darbojoties stundās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savlaicīgi skolēni jāinformē par vērtēšanas kritērijiem, tas regulāri jāatgādina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ja skolēns nepiedalās stundā, iztrūkst kāda darba daļa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1373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lv-LV" sz="20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lv-LV" sz="2000" dirty="0"/>
                        <a:t>IZMANTOJU: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ieskaitei vairākas daļas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tests + uzdevums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tests + radošs uzdevums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01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983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61C68F5-0634-4614-B3CE-EB52BD766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48C9E3FD-EFDE-4F30-91F6-0AD1E93EA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35" t="32170" r="34166" b="47724"/>
          <a:stretch/>
        </p:blipFill>
        <p:spPr>
          <a:xfrm>
            <a:off x="539552" y="836712"/>
            <a:ext cx="4802934" cy="1656184"/>
          </a:xfr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4C631E82-53DA-4D6E-8A11-265C30E73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0" t="13601" r="19288" b="6601"/>
          <a:stretch/>
        </p:blipFill>
        <p:spPr>
          <a:xfrm>
            <a:off x="484605" y="2708920"/>
            <a:ext cx="3187301" cy="2088232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96686AFF-EB7D-42BC-A2A8-BA69600E32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3" t="17407" r="27163" b="42461"/>
          <a:stretch/>
        </p:blipFill>
        <p:spPr>
          <a:xfrm>
            <a:off x="5378413" y="918419"/>
            <a:ext cx="3338617" cy="1543611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38B650DC-F8F9-47A4-855B-08D493FC0C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38" t="10800" r="3538" b="8885"/>
          <a:stretch/>
        </p:blipFill>
        <p:spPr>
          <a:xfrm>
            <a:off x="3791448" y="2708920"/>
            <a:ext cx="486511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5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liela apjoma darbi</a:t>
            </a:r>
            <a:endParaRPr lang="en-US" dirty="0"/>
          </a:p>
        </p:txBody>
      </p:sp>
      <p:graphicFrame>
        <p:nvGraphicFramePr>
          <p:cNvPr id="4" name="Tabula 4">
            <a:extLst>
              <a:ext uri="{FF2B5EF4-FFF2-40B4-BE49-F238E27FC236}">
                <a16:creationId xmlns:a16="http://schemas.microsoft.com/office/drawing/2014/main" id="{C0684A0E-7BF5-4239-8BC8-FAB564D9F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725795"/>
              </p:ext>
            </p:extLst>
          </p:nvPr>
        </p:nvGraphicFramePr>
        <p:xfrm>
          <a:off x="457200" y="1905000"/>
          <a:ext cx="8229600" cy="32004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31121753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14841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84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liels bērna ieguldījums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ilgs laika periods līdz vērtējumam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lielāks skolotāja darbs, sagatavojot vērtēšanas kritērijus, atbalsta materiālus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1373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lv-LV" sz="2000" dirty="0"/>
                        <a:t>IZMANTOJU: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tikai rakstīts darbs ar roku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konkrēts laiks darba iesniegšanai (atrunāts)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01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513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93B7276E-75CD-41CE-A8B7-E4E01C2244B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838641" y="3573016"/>
            <a:ext cx="4689865" cy="1584177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CF343142-D6A2-4DE3-BABA-37E7AD8D6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62" t="19895" r="32675" b="9401"/>
          <a:stretch/>
        </p:blipFill>
        <p:spPr>
          <a:xfrm>
            <a:off x="590841" y="1052736"/>
            <a:ext cx="3096344" cy="3636692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189B0495-3334-4A94-B645-31986F040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1033254"/>
            <a:ext cx="1725318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9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C2834A89-3CA8-476D-9A4C-09974942040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2678" t="16415" r="26250" b="5096"/>
          <a:stretch/>
        </p:blipFill>
        <p:spPr>
          <a:xfrm>
            <a:off x="549057" y="1628800"/>
            <a:ext cx="3887788" cy="2809875"/>
          </a:xfr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298F925F-B4B2-443F-9195-D8EDF39C16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5" t="13602" r="26375" b="3800"/>
          <a:stretch/>
        </p:blipFill>
        <p:spPr>
          <a:xfrm>
            <a:off x="4788024" y="1631017"/>
            <a:ext cx="371024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53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403-WA0002">
            <a:hlinkClick r:id="" action="ppaction://media"/>
            <a:extLst>
              <a:ext uri="{FF2B5EF4-FFF2-40B4-BE49-F238E27FC236}">
                <a16:creationId xmlns:a16="http://schemas.microsoft.com/office/drawing/2014/main" id="{57829A5D-5BC3-4F36-AF2E-7443BD733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143000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6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starpdisciplināri darbi</a:t>
            </a:r>
            <a:endParaRPr lang="en-US" dirty="0"/>
          </a:p>
        </p:txBody>
      </p:sp>
      <p:graphicFrame>
        <p:nvGraphicFramePr>
          <p:cNvPr id="4" name="Tabula 4">
            <a:extLst>
              <a:ext uri="{FF2B5EF4-FFF2-40B4-BE49-F238E27FC236}">
                <a16:creationId xmlns:a16="http://schemas.microsoft.com/office/drawing/2014/main" id="{C0684A0E-7BF5-4239-8BC8-FAB564D9F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068634"/>
              </p:ext>
            </p:extLst>
          </p:nvPr>
        </p:nvGraphicFramePr>
        <p:xfrm>
          <a:off x="457200" y="1905000"/>
          <a:ext cx="8229600" cy="299443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31121753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14841960"/>
                    </a:ext>
                  </a:extLst>
                </a:gridCol>
              </a:tblGrid>
              <a:tr h="677952"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842028"/>
                  </a:ext>
                </a:extLst>
              </a:tr>
              <a:tr h="82067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viens darbs – vērtējumi vairākos priekšmetos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sadarbība starp skolotājiem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ilgs laika periods līdz vērtējumam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13734"/>
                  </a:ext>
                </a:extLst>
              </a:tr>
              <a:tr h="1177496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lv-LV" sz="20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lv-LV" sz="2000" dirty="0"/>
                        <a:t>IZMANTOJU: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literatūra – vizuālā māksla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literatūra – sociālās zinības – vizuālā māksla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01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9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2CF2AD6D-4900-4C79-96A9-037B96F7CB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50738" y="760512"/>
            <a:ext cx="2686050" cy="3581400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5F2A415F-F9CF-4336-AFEC-6DC058812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852500"/>
            <a:ext cx="4379979" cy="3284984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3CF750E7-2B05-4388-ACD7-58441B061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3" t="65400" r="40550" b="15341"/>
          <a:stretch/>
        </p:blipFill>
        <p:spPr>
          <a:xfrm>
            <a:off x="827584" y="4437112"/>
            <a:ext cx="3533190" cy="1080120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039EAF54-4981-4329-865B-8C5BB956D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80" t="48600" r="33246" b="24801"/>
          <a:stretch/>
        </p:blipFill>
        <p:spPr>
          <a:xfrm>
            <a:off x="5004048" y="4221088"/>
            <a:ext cx="3024336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2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1A00DE1-B164-48EA-8DA2-856703F3D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1192641"/>
            <a:ext cx="7928999" cy="727838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lv-LV" sz="4000" b="1" dirty="0">
                <a:solidFill>
                  <a:schemeClr val="bg1"/>
                </a:solidFill>
              </a:rPr>
              <a:t>Vērtēšana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C1E489E6-875B-4321-B463-DBDC0F04C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0766" y="2866174"/>
            <a:ext cx="2697714" cy="219078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</p:pic>
      <p:sp>
        <p:nvSpPr>
          <p:cNvPr id="4" name="Taisnstūris 3">
            <a:extLst>
              <a:ext uri="{FF2B5EF4-FFF2-40B4-BE49-F238E27FC236}">
                <a16:creationId xmlns:a16="http://schemas.microsoft.com/office/drawing/2014/main" id="{08CB9B72-E564-41C9-B193-4407210EC62A}"/>
              </a:ext>
            </a:extLst>
          </p:cNvPr>
          <p:cNvSpPr/>
          <p:nvPr/>
        </p:nvSpPr>
        <p:spPr>
          <a:xfrm>
            <a:off x="909583" y="2819898"/>
            <a:ext cx="2836658" cy="223031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ED9E2-70BA-48F1-8726-4DAB298EE86A}"/>
              </a:ext>
            </a:extLst>
          </p:cNvPr>
          <p:cNvSpPr txBox="1"/>
          <p:nvPr/>
        </p:nvSpPr>
        <p:spPr>
          <a:xfrm>
            <a:off x="1133202" y="2989931"/>
            <a:ext cx="2406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100" b="1" dirty="0" err="1"/>
              <a:t>Formatīvā</a:t>
            </a:r>
            <a:r>
              <a:rPr lang="lv-LV" sz="2100" b="1" dirty="0"/>
              <a:t>-</a:t>
            </a:r>
            <a:r>
              <a:rPr lang="lv-LV" sz="2100" dirty="0"/>
              <a:t> vērtēšana mācīšanās uzlabošanai un kā mācīšanās procesa daļa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FF4F4-3E04-4553-A5EC-C93FD8EDA3C9}"/>
              </a:ext>
            </a:extLst>
          </p:cNvPr>
          <p:cNvSpPr txBox="1"/>
          <p:nvPr/>
        </p:nvSpPr>
        <p:spPr>
          <a:xfrm>
            <a:off x="5744392" y="3174630"/>
            <a:ext cx="226640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100" b="1" dirty="0" err="1"/>
              <a:t>Summatīvā</a:t>
            </a:r>
            <a:r>
              <a:rPr lang="lv-LV" sz="2100" b="1" dirty="0"/>
              <a:t>-</a:t>
            </a:r>
            <a:r>
              <a:rPr lang="lv-LV" sz="2100" dirty="0"/>
              <a:t> mācīšanās novērtēšana</a:t>
            </a: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18836ECC-382F-4D80-AEE7-4C6CF6A3E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31" r="24031"/>
          <a:stretch/>
        </p:blipFill>
        <p:spPr>
          <a:xfrm>
            <a:off x="4043923" y="2613358"/>
            <a:ext cx="1269161" cy="2443601"/>
          </a:xfrm>
          <a:prstGeom prst="rect">
            <a:avLst/>
          </a:prstGeom>
        </p:spPr>
      </p:pic>
      <p:sp>
        <p:nvSpPr>
          <p:cNvPr id="3" name="Taisnstūris 2"/>
          <p:cNvSpPr/>
          <p:nvPr/>
        </p:nvSpPr>
        <p:spPr>
          <a:xfrm>
            <a:off x="3131840" y="1956348"/>
            <a:ext cx="3284113" cy="36704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100" b="1" dirty="0">
                <a:solidFill>
                  <a:schemeClr val="tx1"/>
                </a:solidFill>
              </a:rPr>
              <a:t>Diagnosticējošā</a:t>
            </a:r>
          </a:p>
        </p:txBody>
      </p:sp>
    </p:spTree>
    <p:extLst>
      <p:ext uri="{BB962C8B-B14F-4D97-AF65-F5344CB8AC3E}">
        <p14:creationId xmlns:p14="http://schemas.microsoft.com/office/powerpoint/2010/main" val="3053479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43E6123-C6D7-42A2-819A-3484FB97C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Pēc ieskaites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C222BA0-F49D-4761-A50A-C57170D20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AS klasei kopā</a:t>
            </a:r>
          </a:p>
          <a:p>
            <a:r>
              <a:rPr lang="lv-LV" dirty="0"/>
              <a:t>AS katram skolēnam</a:t>
            </a:r>
          </a:p>
          <a:p>
            <a:r>
              <a:rPr lang="lv-LV" dirty="0"/>
              <a:t>iespēja darbu pilnveidot</a:t>
            </a:r>
          </a:p>
          <a:p>
            <a:r>
              <a:rPr lang="lv-LV" dirty="0"/>
              <a:t>kļūdu labojums</a:t>
            </a:r>
          </a:p>
        </p:txBody>
      </p:sp>
    </p:spTree>
    <p:extLst>
      <p:ext uri="{BB962C8B-B14F-4D97-AF65-F5344CB8AC3E}">
        <p14:creationId xmlns:p14="http://schemas.microsoft.com/office/powerpoint/2010/main" val="124497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4BFF1C0-B35A-4F8A-B578-4388F497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Problēmas ???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66E6F2E2-5794-4425-9FF3-32DBB28F2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733800"/>
          </a:xfrm>
        </p:spPr>
        <p:txBody>
          <a:bodyPr/>
          <a:lstStyle/>
          <a:p>
            <a:r>
              <a:rPr lang="lv-LV" dirty="0"/>
              <a:t>Vai skolēns darbu  veic pats?</a:t>
            </a:r>
          </a:p>
          <a:p>
            <a:r>
              <a:rPr lang="lv-LV" dirty="0"/>
              <a:t>Vai skolēns parāda savas zināšanas un prasmes?</a:t>
            </a:r>
          </a:p>
          <a:p>
            <a:r>
              <a:rPr lang="lv-LV" dirty="0"/>
              <a:t>Vai iegūtais vērtējums ir godīgs?</a:t>
            </a:r>
          </a:p>
          <a:p>
            <a:r>
              <a:rPr lang="lv-LV" dirty="0"/>
              <a:t>Kā atvieglot savu darbu?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F401223E-AF6A-4ED4-995A-9C43B49A1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4" t="3801" r="5420" b="18500"/>
          <a:stretch/>
        </p:blipFill>
        <p:spPr>
          <a:xfrm>
            <a:off x="6300192" y="3015493"/>
            <a:ext cx="2304256" cy="26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2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CCB95AF-475E-4886-B083-25988FC5E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Vērtēšanas pamatprincipi</a:t>
            </a:r>
          </a:p>
        </p:txBody>
      </p:sp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AB42C32F-6D61-4632-B2AB-FCA221FE6C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198317"/>
              </p:ext>
            </p:extLst>
          </p:nvPr>
        </p:nvGraphicFramePr>
        <p:xfrm>
          <a:off x="457200" y="1905000"/>
          <a:ext cx="82296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371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22960" y="764704"/>
            <a:ext cx="7543800" cy="961871"/>
          </a:xfrm>
        </p:spPr>
        <p:txBody>
          <a:bodyPr>
            <a:normAutofit/>
          </a:bodyPr>
          <a:lstStyle/>
          <a:p>
            <a:pPr algn="ctr"/>
            <a:r>
              <a:rPr lang="lv-LV" b="1" dirty="0"/>
              <a:t>Vērtēšana ir jāplāno</a:t>
            </a: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725" t="28700" r="20340" b="12392"/>
          <a:stretch/>
        </p:blipFill>
        <p:spPr>
          <a:xfrm>
            <a:off x="1043608" y="1556793"/>
            <a:ext cx="691276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65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F53DE17-956A-40D9-9C85-5A04F0A7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/>
          <a:lstStyle/>
          <a:p>
            <a:r>
              <a:rPr lang="lv-LV" dirty="0"/>
              <a:t>Pirms ieskaites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A71213C-1CB8-43EC-9A30-1EE755587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001616"/>
          </a:xfrm>
        </p:spPr>
        <p:txBody>
          <a:bodyPr>
            <a:normAutofit/>
          </a:bodyPr>
          <a:lstStyle/>
          <a:p>
            <a:r>
              <a:rPr lang="lv-LV" sz="2800" dirty="0"/>
              <a:t>Skaidri norādu, kas jāzina, jāprot pirms ieskaites (SR).</a:t>
            </a:r>
          </a:p>
          <a:p>
            <a:r>
              <a:rPr lang="lv-LV" sz="2800" dirty="0"/>
              <a:t>Skolēniem pieejami vērtēšanas kritēriji: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lv-LV" dirty="0"/>
              <a:t>aktivitāte stundās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lv-LV" dirty="0"/>
              <a:t>darba iesniegšanas laiks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lv-LV" dirty="0"/>
              <a:t>darba kultūra 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F5712CA8-645F-4516-A1AC-DD9163379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61200" r="31100" b="12201"/>
          <a:stretch/>
        </p:blipFill>
        <p:spPr>
          <a:xfrm>
            <a:off x="3923928" y="3647065"/>
            <a:ext cx="4783591" cy="197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19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1EED954-8C09-4BD5-A912-95882732A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Atbalsta materiāli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8B0EC09-9FBE-4314-8716-848B6461D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905000"/>
            <a:ext cx="7931224" cy="3581400"/>
          </a:xfrm>
        </p:spPr>
        <p:txBody>
          <a:bodyPr/>
          <a:lstStyle/>
          <a:p>
            <a:r>
              <a:rPr lang="lv-LV" dirty="0"/>
              <a:t>skolēns var izmantot visu</a:t>
            </a:r>
          </a:p>
          <a:p>
            <a:r>
              <a:rPr lang="lv-LV" dirty="0"/>
              <a:t>atgādnes (pārskati, tabulas)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2BBEE2AB-752F-48EE-8299-B6742DA83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35" b="9035"/>
          <a:stretch/>
        </p:blipFill>
        <p:spPr>
          <a:xfrm>
            <a:off x="6084168" y="1752600"/>
            <a:ext cx="236220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8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78768"/>
          </a:xfrm>
        </p:spPr>
        <p:txBody>
          <a:bodyPr>
            <a:normAutofit fontScale="90000"/>
          </a:bodyPr>
          <a:lstStyle/>
          <a:p>
            <a:r>
              <a:rPr lang="lv-LV" dirty="0"/>
              <a:t>uzdevumi.lv</a:t>
            </a:r>
            <a:endParaRPr lang="en-US" dirty="0"/>
          </a:p>
        </p:txBody>
      </p:sp>
      <p:graphicFrame>
        <p:nvGraphicFramePr>
          <p:cNvPr id="4" name="Tabula 4">
            <a:extLst>
              <a:ext uri="{FF2B5EF4-FFF2-40B4-BE49-F238E27FC236}">
                <a16:creationId xmlns:a16="http://schemas.microsoft.com/office/drawing/2014/main" id="{C0684A0E-7BF5-4239-8BC8-FAB564D9F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381566"/>
              </p:ext>
            </p:extLst>
          </p:nvPr>
        </p:nvGraphicFramePr>
        <p:xfrm>
          <a:off x="457200" y="1412777"/>
          <a:ext cx="8229600" cy="389525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31121753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14841960"/>
                    </a:ext>
                  </a:extLst>
                </a:gridCol>
              </a:tblGrid>
              <a:tr h="664370"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842028"/>
                  </a:ext>
                </a:extLst>
              </a:tr>
              <a:tr h="9813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automātiska darba labošana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iespēja jaukt jautājumu secību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gatavi jautājumi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iespēja, ka ieskaiti veic kāds cits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13734"/>
                  </a:ext>
                </a:extLst>
              </a:tr>
              <a:tr h="2170755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lv-LV" sz="20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lv-LV" sz="2000" u="sng" dirty="0"/>
                        <a:t>IZMANTOJU: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daļa no kopējās ieskaites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tikai pašas veidoti uzdevumi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uzdevumi, kas jāpārbauda manuāli (kur skolēnam jādomā savs variants)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laika limits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lv-LV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48909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78768"/>
          </a:xfrm>
        </p:spPr>
        <p:txBody>
          <a:bodyPr>
            <a:normAutofit fontScale="90000"/>
          </a:bodyPr>
          <a:lstStyle/>
          <a:p>
            <a:r>
              <a:rPr lang="lv-LV" dirty="0"/>
              <a:t>quizizz.com</a:t>
            </a:r>
            <a:endParaRPr lang="en-US" dirty="0"/>
          </a:p>
        </p:txBody>
      </p:sp>
      <p:graphicFrame>
        <p:nvGraphicFramePr>
          <p:cNvPr id="4" name="Tabula 4">
            <a:extLst>
              <a:ext uri="{FF2B5EF4-FFF2-40B4-BE49-F238E27FC236}">
                <a16:creationId xmlns:a16="http://schemas.microsoft.com/office/drawing/2014/main" id="{C0684A0E-7BF5-4239-8BC8-FAB564D9F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938661"/>
              </p:ext>
            </p:extLst>
          </p:nvPr>
        </p:nvGraphicFramePr>
        <p:xfrm>
          <a:off x="457200" y="1412777"/>
          <a:ext cx="8229600" cy="418421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31121753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14841960"/>
                    </a:ext>
                  </a:extLst>
                </a:gridCol>
              </a:tblGrid>
              <a:tr h="601954"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842028"/>
                  </a:ext>
                </a:extLst>
              </a:tr>
              <a:tr h="14636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ātra 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tikai testa jautājumi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lieks stress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/>
                        <a:t>pieslēgšanās problēmas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sz="20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13734"/>
                  </a:ext>
                </a:extLst>
              </a:tr>
              <a:tr h="1966819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lv-LV" sz="20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lv-LV" sz="2000" u="sng" dirty="0"/>
                        <a:t>IZMĒĢINĀTS, BET NETIKS VAIRĀK IZMANTOTS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489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747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Classroom-PowerPoint-Template-27380</Template>
  <TotalTime>220</TotalTime>
  <Words>392</Words>
  <Application>Microsoft Office PowerPoint</Application>
  <PresentationFormat>Slaidrāde ekrānā (4:3)</PresentationFormat>
  <Paragraphs>117</Paragraphs>
  <Slides>20</Slides>
  <Notes>5</Notes>
  <HiddenSlides>0</HiddenSlides>
  <MMClips>1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dizains</vt:lpstr>
      <vt:lpstr>PowerPoint prezentācija</vt:lpstr>
      <vt:lpstr>Vērtēšana</vt:lpstr>
      <vt:lpstr>Problēmas ???</vt:lpstr>
      <vt:lpstr>Vērtēšanas pamatprincipi</vt:lpstr>
      <vt:lpstr>Vērtēšana ir jāplāno</vt:lpstr>
      <vt:lpstr>Pirms ieskaites</vt:lpstr>
      <vt:lpstr>Atbalsta materiāli</vt:lpstr>
      <vt:lpstr>uzdevumi.lv</vt:lpstr>
      <vt:lpstr>quizizz.com</vt:lpstr>
      <vt:lpstr>ieskaite tiešsaistē</vt:lpstr>
      <vt:lpstr>ieskaite nosūtīta e-klasē</vt:lpstr>
      <vt:lpstr>kompleksas ieskaites</vt:lpstr>
      <vt:lpstr>PowerPoint prezentācija</vt:lpstr>
      <vt:lpstr>liela apjoma darbi</vt:lpstr>
      <vt:lpstr>PowerPoint prezentācija</vt:lpstr>
      <vt:lpstr>PowerPoint prezentācija</vt:lpstr>
      <vt:lpstr>PowerPoint prezentācija</vt:lpstr>
      <vt:lpstr>starpdisciplināri darbi</vt:lpstr>
      <vt:lpstr>PowerPoint prezentācija</vt:lpstr>
      <vt:lpstr>Pēc ieskaites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MVG</dc:creator>
  <cp:lastModifiedBy>MVG</cp:lastModifiedBy>
  <cp:revision>27</cp:revision>
  <dcterms:created xsi:type="dcterms:W3CDTF">2021-03-16T07:40:49Z</dcterms:created>
  <dcterms:modified xsi:type="dcterms:W3CDTF">2021-06-07T12:16:42Z</dcterms:modified>
</cp:coreProperties>
</file>