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2" r:id="rId1"/>
  </p:sldMasterIdLst>
  <p:sldIdLst>
    <p:sldId id="256" r:id="rId2"/>
    <p:sldId id="266" r:id="rId3"/>
    <p:sldId id="257" r:id="rId4"/>
    <p:sldId id="258" r:id="rId5"/>
    <p:sldId id="282" r:id="rId6"/>
    <p:sldId id="260" r:id="rId7"/>
    <p:sldId id="267" r:id="rId8"/>
    <p:sldId id="268" r:id="rId9"/>
    <p:sldId id="272" r:id="rId10"/>
    <p:sldId id="276" r:id="rId11"/>
    <p:sldId id="278" r:id="rId12"/>
    <p:sldId id="279" r:id="rId13"/>
    <p:sldId id="281" r:id="rId14"/>
    <p:sldId id="28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ējs stils 2 - izcēlum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smtClean="0"/>
              <a:t>Noklikšķiniet, lai rediģētu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427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āmas 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929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rsraksts un pa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054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āt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0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zīt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014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156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ttēlu kolon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436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985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022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993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94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010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218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661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370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53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998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87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811767" y="1112869"/>
            <a:ext cx="6636438" cy="2710985"/>
          </a:xfrm>
        </p:spPr>
        <p:txBody>
          <a:bodyPr/>
          <a:lstStyle/>
          <a:p>
            <a:r>
              <a:rPr lang="lv-LV" dirty="0" smtClean="0">
                <a:latin typeface="Arial" panose="020B0604020202020204" pitchFamily="34" charset="0"/>
                <a:cs typeface="Arial" panose="020B0604020202020204" pitchFamily="34" charset="0"/>
              </a:rPr>
              <a:t>IDEJAS PĒTNIECĪBAI STEREOMETRIJĀ</a:t>
            </a:r>
            <a:endParaRPr lang="lv-LV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811766" y="3987671"/>
            <a:ext cx="5863354" cy="861420"/>
          </a:xfrm>
        </p:spPr>
        <p:txBody>
          <a:bodyPr/>
          <a:lstStyle/>
          <a:p>
            <a:r>
              <a:rPr lang="lv-LV" b="1" dirty="0" smtClean="0">
                <a:latin typeface="Arial" panose="020B0604020202020204" pitchFamily="34" charset="0"/>
                <a:cs typeface="Arial" panose="020B0604020202020204" pitchFamily="34" charset="0"/>
              </a:rPr>
              <a:t>A.VABULE, MADONAS VALSTS ĢIMNĀZIJA</a:t>
            </a:r>
          </a:p>
          <a:p>
            <a:r>
              <a:rPr lang="lv-LV" b="1" dirty="0" smtClean="0">
                <a:latin typeface="Arial" panose="020B0604020202020204" pitchFamily="34" charset="0"/>
                <a:cs typeface="Arial" panose="020B0604020202020204" pitchFamily="34" charset="0"/>
              </a:rPr>
              <a:t>24.10.2022.</a:t>
            </a:r>
            <a:endParaRPr lang="lv-LV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mmmlib | inanimate toward animate architecture | Francis Jonckhee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pic>
        <p:nvPicPr>
          <p:cNvPr id="1038" name="Picture 14" descr="6.TEMATS Paralelitāte un perpendikularitāte telpā Temata apraksts Skolēnam  sasniedzamo rezultātu ceļvedis Uzdevumu 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143" y="4039113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00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"/>
          <p:cNvGrpSpPr/>
          <p:nvPr/>
        </p:nvGrpSpPr>
        <p:grpSpPr>
          <a:xfrm>
            <a:off x="1269999" y="1507067"/>
            <a:ext cx="9821334" cy="4582924"/>
            <a:chOff x="0" y="1"/>
            <a:chExt cx="5295900" cy="2857499"/>
          </a:xfrm>
        </p:grpSpPr>
        <p:pic>
          <p:nvPicPr>
            <p:cNvPr id="5" name="Attēls 4" descr="C:\Users\User\Desktop\Jauna mape\20190106_141458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07" r="2433" b="18648"/>
            <a:stretch/>
          </p:blipFill>
          <p:spPr bwMode="auto">
            <a:xfrm>
              <a:off x="0" y="1"/>
              <a:ext cx="5295900" cy="272131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Labā figūriekava 5"/>
            <p:cNvSpPr/>
            <p:nvPr/>
          </p:nvSpPr>
          <p:spPr>
            <a:xfrm rot="5400000">
              <a:off x="2390775" y="-1971675"/>
              <a:ext cx="419100" cy="5119370"/>
            </a:xfrm>
            <a:prstGeom prst="rightBrace">
              <a:avLst>
                <a:gd name="adj1" fmla="val 8333"/>
                <a:gd name="adj2" fmla="val 81639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lv-LV"/>
            </a:p>
          </p:txBody>
        </p:sp>
        <p:sp>
          <p:nvSpPr>
            <p:cNvPr id="7" name="Tekstlodziņš 42"/>
            <p:cNvSpPr txBox="1"/>
            <p:nvPr/>
          </p:nvSpPr>
          <p:spPr>
            <a:xfrm>
              <a:off x="604165" y="929801"/>
              <a:ext cx="790575" cy="27622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lv-LV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DaunPenh"/>
                </a:rPr>
                <a:t>1928 gab</a:t>
              </a:r>
              <a:r>
                <a:rPr lang="lv-LV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DaunPenh"/>
                </a:rPr>
                <a:t>.</a:t>
              </a:r>
            </a:p>
          </p:txBody>
        </p:sp>
        <p:sp>
          <p:nvSpPr>
            <p:cNvPr id="8" name="Labā figūriekava 7"/>
            <p:cNvSpPr/>
            <p:nvPr/>
          </p:nvSpPr>
          <p:spPr>
            <a:xfrm>
              <a:off x="4057650" y="1504950"/>
              <a:ext cx="428625" cy="1352550"/>
            </a:xfrm>
            <a:prstGeom prst="rightBrace">
              <a:avLst>
                <a:gd name="adj1" fmla="val 8333"/>
                <a:gd name="adj2" fmla="val 50704"/>
              </a:avLst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lv-LV"/>
            </a:p>
          </p:txBody>
        </p:sp>
        <p:sp>
          <p:nvSpPr>
            <p:cNvPr id="9" name="Tekstlodziņš 45"/>
            <p:cNvSpPr txBox="1"/>
            <p:nvPr/>
          </p:nvSpPr>
          <p:spPr>
            <a:xfrm>
              <a:off x="4543425" y="2047875"/>
              <a:ext cx="514350" cy="27622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lv-LV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DaunPenh"/>
                </a:rPr>
                <a:t>5 cm</a:t>
              </a:r>
            </a:p>
          </p:txBody>
        </p:sp>
        <p:sp>
          <p:nvSpPr>
            <p:cNvPr id="10" name="Labā figūriekava 9"/>
            <p:cNvSpPr/>
            <p:nvPr/>
          </p:nvSpPr>
          <p:spPr>
            <a:xfrm rot="16200000">
              <a:off x="3295650" y="1314450"/>
              <a:ext cx="266700" cy="225425"/>
            </a:xfrm>
            <a:prstGeom prst="rightBrace">
              <a:avLst>
                <a:gd name="adj1" fmla="val 8333"/>
                <a:gd name="adj2" fmla="val 54129"/>
              </a:avLst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lv-LV"/>
            </a:p>
          </p:txBody>
        </p:sp>
        <p:sp>
          <p:nvSpPr>
            <p:cNvPr id="11" name="Tekstlodziņš 48"/>
            <p:cNvSpPr txBox="1"/>
            <p:nvPr/>
          </p:nvSpPr>
          <p:spPr>
            <a:xfrm>
              <a:off x="3162800" y="929802"/>
              <a:ext cx="541535" cy="27622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lv-LV" sz="2400" b="1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DaunPenh"/>
                </a:rPr>
                <a:t>0,7cm </a:t>
              </a:r>
              <a:endParaRPr lang="lv-LV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aunPenh"/>
              </a:endParaRPr>
            </a:p>
          </p:txBody>
        </p:sp>
      </p:grpSp>
      <p:sp>
        <p:nvSpPr>
          <p:cNvPr id="13" name="Taisnstūris 12"/>
          <p:cNvSpPr/>
          <p:nvPr/>
        </p:nvSpPr>
        <p:spPr>
          <a:xfrm>
            <a:off x="2643235" y="635403"/>
            <a:ext cx="67153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Cilindra tilpumu salīdzināšana (2.daļa</a:t>
            </a:r>
            <a:r>
              <a:rPr lang="lv-LV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9479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āls 15"/>
          <p:cNvSpPr/>
          <p:nvPr/>
        </p:nvSpPr>
        <p:spPr>
          <a:xfrm>
            <a:off x="5689600" y="2997199"/>
            <a:ext cx="3251200" cy="592667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7" name="Ovāls 16"/>
          <p:cNvSpPr/>
          <p:nvPr/>
        </p:nvSpPr>
        <p:spPr>
          <a:xfrm>
            <a:off x="1303867" y="5215465"/>
            <a:ext cx="3251200" cy="592667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8" name="Ovāls 17"/>
          <p:cNvSpPr/>
          <p:nvPr/>
        </p:nvSpPr>
        <p:spPr>
          <a:xfrm>
            <a:off x="5571067" y="5222893"/>
            <a:ext cx="3251200" cy="592667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9" name="Ovāls 8"/>
          <p:cNvSpPr/>
          <p:nvPr/>
        </p:nvSpPr>
        <p:spPr>
          <a:xfrm>
            <a:off x="1303867" y="2997200"/>
            <a:ext cx="3251200" cy="592667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graphicFrame>
        <p:nvGraphicFramePr>
          <p:cNvPr id="5" name="Tabu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884044"/>
              </p:ext>
            </p:extLst>
          </p:nvPr>
        </p:nvGraphicFramePr>
        <p:xfrm>
          <a:off x="1422400" y="1727200"/>
          <a:ext cx="9245600" cy="40470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22800">
                  <a:extLst>
                    <a:ext uri="{9D8B030D-6E8A-4147-A177-3AD203B41FA5}">
                      <a16:colId xmlns:a16="http://schemas.microsoft.com/office/drawing/2014/main" val="3558694966"/>
                    </a:ext>
                  </a:extLst>
                </a:gridCol>
                <a:gridCol w="4622800">
                  <a:extLst>
                    <a:ext uri="{9D8B030D-6E8A-4147-A177-3AD203B41FA5}">
                      <a16:colId xmlns:a16="http://schemas.microsoft.com/office/drawing/2014/main" val="4264424737"/>
                    </a:ext>
                  </a:extLst>
                </a:gridCol>
              </a:tblGrid>
              <a:tr h="449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lv-LV" sz="2400" b="1" u="sng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1.varianta a gadījums</a:t>
                      </a:r>
                      <a:endParaRPr lang="lv-LV" sz="2400" b="1" u="sng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lv-LV" sz="2400" b="1" u="sng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1.varianta b gadījums</a:t>
                      </a:r>
                      <a:endParaRPr lang="lv-LV" sz="2400" b="1" u="sng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8697897"/>
                  </a:ext>
                </a:extLst>
              </a:tr>
              <a:tr h="449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lv-LV" sz="24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 cm x 9640 cm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lv-LV" sz="24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9640 cm x 0,7 cm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5129479"/>
                  </a:ext>
                </a:extLst>
              </a:tr>
              <a:tr h="449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lv-LV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 = 1535,03 cm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lv-LV" sz="24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 = 0,11 cm</a:t>
                      </a:r>
                      <a:endParaRPr lang="lv-LV" sz="24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7047645"/>
                  </a:ext>
                </a:extLst>
              </a:tr>
              <a:tr h="449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lv-LV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lv-LV" sz="2400" b="1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lv-LV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5179184,99 cm</a:t>
                      </a:r>
                      <a:r>
                        <a:rPr lang="lv-LV" sz="2400" b="1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lv-LV" sz="24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lv-LV" sz="2400" b="1" baseline="-25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lv-LV" sz="24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366,26 cm</a:t>
                      </a:r>
                      <a:r>
                        <a:rPr lang="lv-LV" sz="2400" b="1" baseline="30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lv-LV" sz="24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971399"/>
                  </a:ext>
                </a:extLst>
              </a:tr>
              <a:tr h="449674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lv-LV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134299"/>
                  </a:ext>
                </a:extLst>
              </a:tr>
              <a:tr h="449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lv-LV" sz="2400" b="1" u="sng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2.varianta a gadījums</a:t>
                      </a:r>
                      <a:endParaRPr lang="lv-LV" sz="2400" b="1" u="sng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lv-LV" sz="2400" b="1" u="sng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varianta b gadījums</a:t>
                      </a:r>
                      <a:endParaRPr lang="lv-LV" sz="2400" b="1" u="sng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855057"/>
                  </a:ext>
                </a:extLst>
              </a:tr>
              <a:tr h="449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lv-LV" sz="24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cm x</a:t>
                      </a:r>
                      <a:r>
                        <a:rPr lang="lv-LV" sz="24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1349,6 cm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lv-LV" sz="24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1349,6 cm x 0,7 cm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8281"/>
                  </a:ext>
                </a:extLst>
              </a:tr>
              <a:tr h="449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lv-LV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 = 214,9 cm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lv-LV" sz="24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 = 0,8 cm</a:t>
                      </a:r>
                      <a:endParaRPr lang="lv-LV" sz="24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7731071"/>
                  </a:ext>
                </a:extLst>
              </a:tr>
              <a:tr h="449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lv-LV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lv-LV" sz="2400" b="1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lv-LV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725057,56 cm</a:t>
                      </a:r>
                      <a:r>
                        <a:rPr lang="lv-LV" sz="2400" b="1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lv-LV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lv-LV" sz="2400" b="1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lv-LV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2712,16 cm</a:t>
                      </a:r>
                      <a:r>
                        <a:rPr lang="lv-LV" sz="2400" b="1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lv-LV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5672322"/>
                  </a:ext>
                </a:extLst>
              </a:tr>
            </a:tbl>
          </a:graphicData>
        </a:graphic>
      </p:graphicFrame>
      <p:sp>
        <p:nvSpPr>
          <p:cNvPr id="6" name="Taisnstūris 5"/>
          <p:cNvSpPr/>
          <p:nvPr/>
        </p:nvSpPr>
        <p:spPr>
          <a:xfrm>
            <a:off x="2535150" y="941400"/>
            <a:ext cx="67153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Cilindra tilpumu salīdzināšana (2.daļa)</a:t>
            </a:r>
          </a:p>
        </p:txBody>
      </p:sp>
    </p:spTree>
    <p:extLst>
      <p:ext uri="{BB962C8B-B14F-4D97-AF65-F5344CB8AC3E}">
        <p14:creationId xmlns:p14="http://schemas.microsoft.com/office/powerpoint/2010/main" val="281846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2665" y="1037167"/>
            <a:ext cx="10617200" cy="487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v-LV" dirty="0"/>
          </a:p>
        </p:txBody>
      </p:sp>
      <p:sp>
        <p:nvSpPr>
          <p:cNvPr id="3" name="TextBox 2"/>
          <p:cNvSpPr txBox="1"/>
          <p:nvPr/>
        </p:nvSpPr>
        <p:spPr>
          <a:xfrm>
            <a:off x="592665" y="535914"/>
            <a:ext cx="11023601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Burbuļu stereometrija (3. daļa)</a:t>
            </a:r>
          </a:p>
          <a:p>
            <a:endParaRPr lang="lv-LV" dirty="0"/>
          </a:p>
        </p:txBody>
      </p:sp>
      <p:grpSp>
        <p:nvGrpSpPr>
          <p:cNvPr id="20" name="Grupa 19"/>
          <p:cNvGrpSpPr/>
          <p:nvPr/>
        </p:nvGrpSpPr>
        <p:grpSpPr>
          <a:xfrm>
            <a:off x="1693333" y="1202267"/>
            <a:ext cx="6925733" cy="4999176"/>
            <a:chOff x="1873779" y="1206063"/>
            <a:chExt cx="6626754" cy="4873004"/>
          </a:xfrm>
        </p:grpSpPr>
        <p:pic>
          <p:nvPicPr>
            <p:cNvPr id="16" name="Attēls 15" descr="C:\Users\User\Desktop\vecie_kontroldarbi\astota_kd\burbuli\P1030691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779" y="1206063"/>
              <a:ext cx="2905124" cy="22229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Attēls 16" descr="C:\Users\User\Desktop\vecie_kontroldarbi\astota_kd\burbuli\P1030703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0529" y="1206064"/>
              <a:ext cx="2990004" cy="22596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28" descr="C:\Users\User\Desktop\pētnieki\IMG_1561.JP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92" r="10553" b="8657"/>
            <a:stretch/>
          </p:blipFill>
          <p:spPr bwMode="auto">
            <a:xfrm>
              <a:off x="5510529" y="3589867"/>
              <a:ext cx="2990003" cy="24892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Picture 26" descr="C:\Users\User\Desktop\pētnieki\IMG_1566.JP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5"/>
            <a:stretch/>
          </p:blipFill>
          <p:spPr bwMode="auto">
            <a:xfrm>
              <a:off x="1873779" y="3594100"/>
              <a:ext cx="2905124" cy="248496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1025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irsraksts 2"/>
          <p:cNvSpPr>
            <a:spLocks noGrp="1"/>
          </p:cNvSpPr>
          <p:nvPr>
            <p:ph type="title"/>
          </p:nvPr>
        </p:nvSpPr>
        <p:spPr>
          <a:xfrm>
            <a:off x="1147156" y="0"/>
            <a:ext cx="89611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lv-LV" sz="2800" b="1" dirty="0" smtClean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v-LV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Pasaki man, </a:t>
            </a:r>
            <a:r>
              <a:rPr lang="lv-LV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es aizmirsīšu</a:t>
            </a:r>
            <a:r>
              <a:rPr lang="lv-LV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lv-LV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v-LV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Iemāci </a:t>
            </a:r>
            <a:r>
              <a:rPr lang="lv-LV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man, </a:t>
            </a:r>
            <a:r>
              <a:rPr lang="lv-LV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es atcerēšos. </a:t>
            </a:r>
            <a:r>
              <a:rPr lang="lv-LV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v-LV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v-LV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Iesaisti mani, </a:t>
            </a:r>
            <a:r>
              <a:rPr lang="lv-LV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es iemācīšos</a:t>
            </a:r>
            <a:r>
              <a:rPr lang="lv-LV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r"/>
            <a:r>
              <a:rPr lang="lv-LV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/B. Franklins/</a:t>
            </a:r>
            <a:r>
              <a:rPr lang="lv-LV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v-LV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v-LV" dirty="0"/>
              <a:t/>
            </a:r>
            <a:br>
              <a:rPr lang="lv-LV" dirty="0"/>
            </a:br>
            <a:endParaRPr lang="lv-LV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762" y="3048156"/>
            <a:ext cx="2330161" cy="2330161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51" y="2261062"/>
            <a:ext cx="2391984" cy="2333121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18" y="3955545"/>
            <a:ext cx="2149595" cy="216402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Attēls 6"/>
          <p:cNvPicPr>
            <a:picLocks noChangeAspect="1"/>
          </p:cNvPicPr>
          <p:nvPr/>
        </p:nvPicPr>
        <p:blipFill rotWithShape="1">
          <a:blip r:embed="rId5"/>
          <a:srcRect r="2076"/>
          <a:stretch/>
        </p:blipFill>
        <p:spPr>
          <a:xfrm>
            <a:off x="9190108" y="4397433"/>
            <a:ext cx="2205029" cy="2201643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9010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1287958" y="620067"/>
            <a:ext cx="8825658" cy="2006755"/>
          </a:xfrm>
        </p:spPr>
        <p:txBody>
          <a:bodyPr/>
          <a:lstStyle/>
          <a:p>
            <a:r>
              <a:rPr lang="lv-LV" b="1" dirty="0" smtClean="0">
                <a:latin typeface="Arial" panose="020B0604020202020204" pitchFamily="34" charset="0"/>
                <a:cs typeface="Arial" panose="020B0604020202020204" pitchFamily="34" charset="0"/>
              </a:rPr>
              <a:t>PALDIES PAR UZMANĪBU!</a:t>
            </a:r>
            <a:br>
              <a:rPr lang="lv-LV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lv-LV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10 GIFs that will easily teach you mathematics. - IITian's Curious mind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65" y="1817726"/>
            <a:ext cx="5386647" cy="40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king the optimal cake – Book Proo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290" y="1817726"/>
            <a:ext cx="5330825" cy="40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86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086581"/>
              </p:ext>
            </p:extLst>
          </p:nvPr>
        </p:nvGraphicFramePr>
        <p:xfrm>
          <a:off x="739834" y="399009"/>
          <a:ext cx="9526385" cy="61307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55552">
                  <a:extLst>
                    <a:ext uri="{9D8B030D-6E8A-4147-A177-3AD203B41FA5}">
                      <a16:colId xmlns:a16="http://schemas.microsoft.com/office/drawing/2014/main" val="2226527719"/>
                    </a:ext>
                  </a:extLst>
                </a:gridCol>
                <a:gridCol w="4255552">
                  <a:extLst>
                    <a:ext uri="{9D8B030D-6E8A-4147-A177-3AD203B41FA5}">
                      <a16:colId xmlns:a16="http://schemas.microsoft.com/office/drawing/2014/main" val="2012767373"/>
                    </a:ext>
                  </a:extLst>
                </a:gridCol>
                <a:gridCol w="1015281">
                  <a:extLst>
                    <a:ext uri="{9D8B030D-6E8A-4147-A177-3AD203B41FA5}">
                      <a16:colId xmlns:a16="http://schemas.microsoft.com/office/drawing/2014/main" val="3430127649"/>
                    </a:ext>
                  </a:extLst>
                </a:gridCol>
              </a:tblGrid>
              <a:tr h="6763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lv-LV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Sākotnējā informācija</a:t>
                      </a:r>
                      <a:endParaRPr lang="lv-LV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485" marR="454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lv-LV" sz="2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Pētnieciskā darbība</a:t>
                      </a:r>
                      <a:endParaRPr lang="lv-LV" sz="2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485" marR="45485" marT="0" marB="0" anchor="ctr"/>
                </a:tc>
                <a:tc rowSpan="9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lv-LV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485" marR="45485" marT="0" marB="0"/>
                </a:tc>
                <a:extLst>
                  <a:ext uri="{0D108BD9-81ED-4DB2-BD59-A6C34878D82A}">
                    <a16:rowId xmlns:a16="http://schemas.microsoft.com/office/drawing/2014/main" val="2995337787"/>
                  </a:ext>
                </a:extLst>
              </a:tr>
              <a:tr h="676355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lv-LV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lv-LV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lv-LV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lv-LV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Plānošana un prognozēšana</a:t>
                      </a:r>
                      <a:endParaRPr lang="lv-LV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485" marR="454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lv-LV" sz="2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Saskata un  klasificē lielumus, formulē pētāmo jautājumu</a:t>
                      </a:r>
                      <a:endParaRPr lang="lv-LV" sz="2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485" marR="45485" marT="0" marB="0" anchor="ctr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5090748"/>
                  </a:ext>
                </a:extLst>
              </a:tr>
              <a:tr h="676355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lv-LV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Veido plānu</a:t>
                      </a:r>
                      <a:endParaRPr lang="lv-LV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485" marR="45485" marT="0" marB="0" anchor="ctr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7736127"/>
                  </a:ext>
                </a:extLst>
              </a:tr>
              <a:tr h="1426392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endParaRPr lang="lv-LV" sz="20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v-LV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Sadarbojas, strādājot grupā ( pārī)</a:t>
                      </a:r>
                    </a:p>
                    <a:p>
                      <a:r>
                        <a:rPr lang="lv-LV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Iegūst apstrādā informāciju </a:t>
                      </a:r>
                    </a:p>
                  </a:txBody>
                  <a:tcPr marL="45485" marR="45485" marT="0" marB="0" anchor="ctr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085121"/>
                  </a:ext>
                </a:extLst>
              </a:tr>
              <a:tr h="363275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lv-LV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Formulē pieņēmumu/ hipotēzi</a:t>
                      </a:r>
                      <a:endParaRPr lang="lv-LV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485" marR="45485" marT="0" marB="0" anchor="ctr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612331"/>
                  </a:ext>
                </a:extLst>
              </a:tr>
              <a:tr h="311533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endParaRPr lang="lv-LV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485" marR="45485" marT="0" marB="0" anchor="b"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029726"/>
                  </a:ext>
                </a:extLst>
              </a:tr>
              <a:tr h="6763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lv-LV" sz="2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lv-LV" sz="2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Pierādīšana</a:t>
                      </a:r>
                      <a:endParaRPr lang="lv-LV" sz="2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485" marR="4548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lv-LV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Veic pierādījumu</a:t>
                      </a:r>
                      <a:endParaRPr lang="lv-LV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485" marR="45485" marT="0" marB="0" anchor="ctr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879361"/>
                  </a:ext>
                </a:extLst>
              </a:tr>
              <a:tr h="3115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endParaRPr lang="lv-LV" sz="2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485" marR="4548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lv-LV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485" marR="45485" marT="0" marB="0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558847"/>
                  </a:ext>
                </a:extLst>
              </a:tr>
              <a:tr h="9833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lv-LV" sz="2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Rezultātu izvērtēšana</a:t>
                      </a:r>
                      <a:endParaRPr lang="lv-LV" sz="2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485" marR="4548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1125" algn="l"/>
                        </a:tabLst>
                      </a:pPr>
                      <a:r>
                        <a:rPr lang="lv-LV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Analizē un izvērtē rezultātus, secina, prezentē darba rezultātus</a:t>
                      </a:r>
                      <a:endParaRPr lang="lv-LV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485" marR="45485" marT="0" marB="0" anchor="ctr"/>
                </a:tc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088880"/>
                  </a:ext>
                </a:extLst>
              </a:tr>
            </a:tbl>
          </a:graphicData>
        </a:graphic>
      </p:graphicFrame>
      <p:sp>
        <p:nvSpPr>
          <p:cNvPr id="3" name="Tekstlodziņš 1"/>
          <p:cNvSpPr txBox="1"/>
          <p:nvPr/>
        </p:nvSpPr>
        <p:spPr>
          <a:xfrm rot="16200000">
            <a:off x="7291719" y="3208145"/>
            <a:ext cx="4954385" cy="512476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Sadarbojas, strādājot grupā ( pārī)</a:t>
            </a:r>
          </a:p>
        </p:txBody>
      </p:sp>
      <p:cxnSp>
        <p:nvCxnSpPr>
          <p:cNvPr id="4" name="Taisns bultveida savienotājs 3"/>
          <p:cNvCxnSpPr/>
          <p:nvPr/>
        </p:nvCxnSpPr>
        <p:spPr>
          <a:xfrm>
            <a:off x="5146447" y="8909294"/>
            <a:ext cx="0" cy="85412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" name="Taisns bultveida savienotājs 4"/>
          <p:cNvCxnSpPr/>
          <p:nvPr/>
        </p:nvCxnSpPr>
        <p:spPr>
          <a:xfrm>
            <a:off x="5698897" y="9947519"/>
            <a:ext cx="0" cy="85412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61014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 smtClean="0">
                <a:latin typeface="Arial" panose="020B0604020202020204" pitchFamily="34" charset="0"/>
                <a:cs typeface="Arial" panose="020B0604020202020204" pitchFamily="34" charset="0"/>
              </a:rPr>
              <a:t>1.uzd.</a:t>
            </a:r>
            <a:endParaRPr lang="lv-LV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ube - Wikiped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025" y="3931544"/>
            <a:ext cx="2847975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47" y="2195877"/>
            <a:ext cx="8944062" cy="4662123"/>
          </a:xfrm>
          <a:prstGeom prst="rect">
            <a:avLst/>
          </a:prstGeom>
        </p:spPr>
      </p:pic>
      <p:cxnSp>
        <p:nvCxnSpPr>
          <p:cNvPr id="8" name="Taisns savienotājs 7"/>
          <p:cNvCxnSpPr/>
          <p:nvPr/>
        </p:nvCxnSpPr>
        <p:spPr>
          <a:xfrm>
            <a:off x="3948546" y="4879571"/>
            <a:ext cx="77308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Taisns savienotājs 9"/>
          <p:cNvCxnSpPr/>
          <p:nvPr/>
        </p:nvCxnSpPr>
        <p:spPr>
          <a:xfrm>
            <a:off x="4335087" y="6076603"/>
            <a:ext cx="77308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Taisns savienotājs 11"/>
          <p:cNvCxnSpPr/>
          <p:nvPr/>
        </p:nvCxnSpPr>
        <p:spPr>
          <a:xfrm>
            <a:off x="6621087" y="5669281"/>
            <a:ext cx="77308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Taisns savienotājs 12"/>
          <p:cNvCxnSpPr/>
          <p:nvPr/>
        </p:nvCxnSpPr>
        <p:spPr>
          <a:xfrm>
            <a:off x="6226232" y="6076603"/>
            <a:ext cx="77308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Taisns savienotājs 14"/>
          <p:cNvCxnSpPr/>
          <p:nvPr/>
        </p:nvCxnSpPr>
        <p:spPr>
          <a:xfrm>
            <a:off x="5469774" y="5266113"/>
            <a:ext cx="0" cy="80633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Taisns savienotājs 16"/>
          <p:cNvCxnSpPr/>
          <p:nvPr/>
        </p:nvCxnSpPr>
        <p:spPr>
          <a:xfrm>
            <a:off x="5852160" y="5274425"/>
            <a:ext cx="0" cy="80633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Taisns savienotājs 17"/>
          <p:cNvCxnSpPr/>
          <p:nvPr/>
        </p:nvCxnSpPr>
        <p:spPr>
          <a:xfrm>
            <a:off x="6612773" y="4476403"/>
            <a:ext cx="0" cy="80633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Taisns savienotājs 18"/>
          <p:cNvCxnSpPr/>
          <p:nvPr/>
        </p:nvCxnSpPr>
        <p:spPr>
          <a:xfrm>
            <a:off x="6991002" y="4476403"/>
            <a:ext cx="0" cy="80633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Taisns savienotājs 19"/>
          <p:cNvCxnSpPr/>
          <p:nvPr/>
        </p:nvCxnSpPr>
        <p:spPr>
          <a:xfrm>
            <a:off x="6621084" y="5282738"/>
            <a:ext cx="0" cy="80633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Taisns savienotājs 20"/>
          <p:cNvCxnSpPr/>
          <p:nvPr/>
        </p:nvCxnSpPr>
        <p:spPr>
          <a:xfrm>
            <a:off x="6991002" y="5282738"/>
            <a:ext cx="0" cy="80633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Taisns savienotājs 21"/>
          <p:cNvCxnSpPr/>
          <p:nvPr/>
        </p:nvCxnSpPr>
        <p:spPr>
          <a:xfrm>
            <a:off x="4339240" y="4879570"/>
            <a:ext cx="0" cy="80633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Taisns savienotājs 25"/>
          <p:cNvCxnSpPr/>
          <p:nvPr/>
        </p:nvCxnSpPr>
        <p:spPr>
          <a:xfrm>
            <a:off x="6234545" y="4480558"/>
            <a:ext cx="0" cy="80633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Taisns savienotājs 28"/>
          <p:cNvCxnSpPr/>
          <p:nvPr/>
        </p:nvCxnSpPr>
        <p:spPr>
          <a:xfrm>
            <a:off x="5453149" y="5266113"/>
            <a:ext cx="77308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Taisns savienotājs 39"/>
          <p:cNvCxnSpPr/>
          <p:nvPr/>
        </p:nvCxnSpPr>
        <p:spPr>
          <a:xfrm>
            <a:off x="5852160" y="4900350"/>
            <a:ext cx="0" cy="40316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Taisns savienotājs 41"/>
          <p:cNvCxnSpPr/>
          <p:nvPr/>
        </p:nvCxnSpPr>
        <p:spPr>
          <a:xfrm>
            <a:off x="5099857" y="4871258"/>
            <a:ext cx="0" cy="40316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Taisns savienotājs 42"/>
          <p:cNvCxnSpPr/>
          <p:nvPr/>
        </p:nvCxnSpPr>
        <p:spPr>
          <a:xfrm>
            <a:off x="4709158" y="4497183"/>
            <a:ext cx="0" cy="40316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Taisns savienotājs 47"/>
          <p:cNvCxnSpPr/>
          <p:nvPr/>
        </p:nvCxnSpPr>
        <p:spPr>
          <a:xfrm>
            <a:off x="5839690" y="5685905"/>
            <a:ext cx="0" cy="40316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Taisns savienotājs 48"/>
          <p:cNvCxnSpPr/>
          <p:nvPr/>
        </p:nvCxnSpPr>
        <p:spPr>
          <a:xfrm>
            <a:off x="6234545" y="5685905"/>
            <a:ext cx="0" cy="40316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Taisns savienotājs 52"/>
          <p:cNvCxnSpPr/>
          <p:nvPr/>
        </p:nvCxnSpPr>
        <p:spPr>
          <a:xfrm>
            <a:off x="6604719" y="4867104"/>
            <a:ext cx="394855" cy="415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Taisns savienotājs 55"/>
          <p:cNvCxnSpPr/>
          <p:nvPr/>
        </p:nvCxnSpPr>
        <p:spPr>
          <a:xfrm>
            <a:off x="5848003" y="4875423"/>
            <a:ext cx="394855" cy="415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Taisns savienotājs 56"/>
          <p:cNvCxnSpPr/>
          <p:nvPr/>
        </p:nvCxnSpPr>
        <p:spPr>
          <a:xfrm>
            <a:off x="5440677" y="6072452"/>
            <a:ext cx="394855" cy="415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Taisns savienotājs 53"/>
          <p:cNvCxnSpPr/>
          <p:nvPr/>
        </p:nvCxnSpPr>
        <p:spPr>
          <a:xfrm>
            <a:off x="6986845" y="4484716"/>
            <a:ext cx="0" cy="80633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Grupa 3"/>
          <p:cNvGrpSpPr/>
          <p:nvPr/>
        </p:nvGrpSpPr>
        <p:grpSpPr>
          <a:xfrm>
            <a:off x="3948546" y="4476403"/>
            <a:ext cx="3437311" cy="1620976"/>
            <a:chOff x="3948546" y="4468096"/>
            <a:chExt cx="3437311" cy="1620976"/>
          </a:xfrm>
        </p:grpSpPr>
        <p:cxnSp>
          <p:nvCxnSpPr>
            <p:cNvPr id="6" name="Taisns savienotājs 5"/>
            <p:cNvCxnSpPr/>
            <p:nvPr/>
          </p:nvCxnSpPr>
          <p:spPr>
            <a:xfrm>
              <a:off x="3948546" y="4484716"/>
              <a:ext cx="77308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Taisns savienotājs 8"/>
            <p:cNvCxnSpPr/>
            <p:nvPr/>
          </p:nvCxnSpPr>
          <p:spPr>
            <a:xfrm>
              <a:off x="4326774" y="5677593"/>
              <a:ext cx="77308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Taisns savienotājs 10"/>
            <p:cNvCxnSpPr/>
            <p:nvPr/>
          </p:nvCxnSpPr>
          <p:spPr>
            <a:xfrm>
              <a:off x="6612774" y="5270270"/>
              <a:ext cx="77308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Taisns savienotājs 13"/>
            <p:cNvCxnSpPr/>
            <p:nvPr/>
          </p:nvCxnSpPr>
          <p:spPr>
            <a:xfrm>
              <a:off x="6226232" y="5677593"/>
              <a:ext cx="77308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Taisns savienotājs 22"/>
            <p:cNvCxnSpPr/>
            <p:nvPr/>
          </p:nvCxnSpPr>
          <p:spPr>
            <a:xfrm>
              <a:off x="4709158" y="4879570"/>
              <a:ext cx="0" cy="80633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Taisns savienotājs 27"/>
            <p:cNvCxnSpPr/>
            <p:nvPr/>
          </p:nvCxnSpPr>
          <p:spPr>
            <a:xfrm>
              <a:off x="5108170" y="4879570"/>
              <a:ext cx="77308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Taisns savienotājs 31"/>
            <p:cNvCxnSpPr/>
            <p:nvPr/>
          </p:nvCxnSpPr>
          <p:spPr>
            <a:xfrm>
              <a:off x="4347554" y="4900351"/>
              <a:ext cx="0" cy="80633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Taisns savienotājs 32"/>
            <p:cNvCxnSpPr/>
            <p:nvPr/>
          </p:nvCxnSpPr>
          <p:spPr>
            <a:xfrm>
              <a:off x="6621084" y="4497183"/>
              <a:ext cx="0" cy="80633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Taisns savienotājs 33"/>
            <p:cNvCxnSpPr/>
            <p:nvPr/>
          </p:nvCxnSpPr>
          <p:spPr>
            <a:xfrm>
              <a:off x="6625237" y="5266112"/>
              <a:ext cx="0" cy="80633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48" name="Taisns savienotājs 2047"/>
            <p:cNvCxnSpPr/>
            <p:nvPr/>
          </p:nvCxnSpPr>
          <p:spPr>
            <a:xfrm>
              <a:off x="5864627" y="4476403"/>
              <a:ext cx="0" cy="40316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Taisns savienotājs 38"/>
            <p:cNvCxnSpPr/>
            <p:nvPr/>
          </p:nvCxnSpPr>
          <p:spPr>
            <a:xfrm>
              <a:off x="6222074" y="4476403"/>
              <a:ext cx="0" cy="40316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Taisns savienotājs 40"/>
            <p:cNvCxnSpPr/>
            <p:nvPr/>
          </p:nvCxnSpPr>
          <p:spPr>
            <a:xfrm>
              <a:off x="5486399" y="4900351"/>
              <a:ext cx="0" cy="40316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Taisns savienotājs 43"/>
            <p:cNvCxnSpPr/>
            <p:nvPr/>
          </p:nvCxnSpPr>
          <p:spPr>
            <a:xfrm>
              <a:off x="4347554" y="4476403"/>
              <a:ext cx="0" cy="40316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Taisns savienotājs 44"/>
            <p:cNvCxnSpPr/>
            <p:nvPr/>
          </p:nvCxnSpPr>
          <p:spPr>
            <a:xfrm>
              <a:off x="3948546" y="4476403"/>
              <a:ext cx="0" cy="40316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Taisns savienotājs 45"/>
            <p:cNvCxnSpPr/>
            <p:nvPr/>
          </p:nvCxnSpPr>
          <p:spPr>
            <a:xfrm>
              <a:off x="4347554" y="5669279"/>
              <a:ext cx="0" cy="40316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Taisns savienotājs 46"/>
            <p:cNvCxnSpPr/>
            <p:nvPr/>
          </p:nvCxnSpPr>
          <p:spPr>
            <a:xfrm>
              <a:off x="4709156" y="5685905"/>
              <a:ext cx="0" cy="40316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Taisns savienotājs 49"/>
            <p:cNvCxnSpPr/>
            <p:nvPr/>
          </p:nvCxnSpPr>
          <p:spPr>
            <a:xfrm>
              <a:off x="7385857" y="5274425"/>
              <a:ext cx="0" cy="40316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51" name="Taisns savienotājs 2050"/>
            <p:cNvCxnSpPr/>
            <p:nvPr/>
          </p:nvCxnSpPr>
          <p:spPr>
            <a:xfrm>
              <a:off x="6612773" y="4476403"/>
              <a:ext cx="394855" cy="831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Taisns savienotājs 54"/>
            <p:cNvCxnSpPr/>
            <p:nvPr/>
          </p:nvCxnSpPr>
          <p:spPr>
            <a:xfrm>
              <a:off x="5831377" y="4468096"/>
              <a:ext cx="394855" cy="415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Taisns savienotājs 57"/>
            <p:cNvCxnSpPr/>
            <p:nvPr/>
          </p:nvCxnSpPr>
          <p:spPr>
            <a:xfrm>
              <a:off x="4329328" y="5274426"/>
              <a:ext cx="394855" cy="415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Taisns savienotājs 58"/>
            <p:cNvCxnSpPr/>
            <p:nvPr/>
          </p:nvCxnSpPr>
          <p:spPr>
            <a:xfrm>
              <a:off x="5100462" y="5282739"/>
              <a:ext cx="394855" cy="415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Taisns savienotājs 61"/>
            <p:cNvCxnSpPr/>
            <p:nvPr/>
          </p:nvCxnSpPr>
          <p:spPr>
            <a:xfrm>
              <a:off x="5099857" y="5685905"/>
              <a:ext cx="0" cy="40316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Taisns savienotājs 50"/>
            <p:cNvCxnSpPr/>
            <p:nvPr/>
          </p:nvCxnSpPr>
          <p:spPr>
            <a:xfrm>
              <a:off x="5482241" y="5274425"/>
              <a:ext cx="0" cy="80633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Taisns savienotājs 51"/>
            <p:cNvCxnSpPr/>
            <p:nvPr/>
          </p:nvCxnSpPr>
          <p:spPr>
            <a:xfrm>
              <a:off x="5839690" y="5266112"/>
              <a:ext cx="0" cy="80633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Taisns savienotājs 59"/>
            <p:cNvCxnSpPr/>
            <p:nvPr/>
          </p:nvCxnSpPr>
          <p:spPr>
            <a:xfrm>
              <a:off x="6986843" y="5266111"/>
              <a:ext cx="0" cy="80633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Taisns savienotājs 60"/>
            <p:cNvCxnSpPr/>
            <p:nvPr/>
          </p:nvCxnSpPr>
          <p:spPr>
            <a:xfrm>
              <a:off x="4709156" y="4468096"/>
              <a:ext cx="0" cy="40316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Taisns savienotājs 62"/>
            <p:cNvCxnSpPr/>
            <p:nvPr/>
          </p:nvCxnSpPr>
          <p:spPr>
            <a:xfrm>
              <a:off x="5099857" y="4862944"/>
              <a:ext cx="0" cy="40316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Taisns savienotājs 63"/>
            <p:cNvCxnSpPr/>
            <p:nvPr/>
          </p:nvCxnSpPr>
          <p:spPr>
            <a:xfrm>
              <a:off x="5852158" y="4887884"/>
              <a:ext cx="0" cy="40316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Taisns savienotājs 64"/>
            <p:cNvCxnSpPr/>
            <p:nvPr/>
          </p:nvCxnSpPr>
          <p:spPr>
            <a:xfrm>
              <a:off x="6222072" y="4887884"/>
              <a:ext cx="0" cy="40316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Taisns savienotājs 65"/>
            <p:cNvCxnSpPr/>
            <p:nvPr/>
          </p:nvCxnSpPr>
          <p:spPr>
            <a:xfrm>
              <a:off x="6217914" y="5669279"/>
              <a:ext cx="0" cy="40316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7" name="Taisns savienotājs 86"/>
          <p:cNvCxnSpPr/>
          <p:nvPr/>
        </p:nvCxnSpPr>
        <p:spPr>
          <a:xfrm>
            <a:off x="2835115" y="5149723"/>
            <a:ext cx="373596" cy="1163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Taisns savienotājs 6"/>
          <p:cNvCxnSpPr/>
          <p:nvPr/>
        </p:nvCxnSpPr>
        <p:spPr>
          <a:xfrm>
            <a:off x="3192087" y="5282736"/>
            <a:ext cx="10389" cy="5112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6" name="Grupa 2065"/>
          <p:cNvGrpSpPr/>
          <p:nvPr/>
        </p:nvGrpSpPr>
        <p:grpSpPr>
          <a:xfrm>
            <a:off x="2817549" y="4987635"/>
            <a:ext cx="771944" cy="818803"/>
            <a:chOff x="2817549" y="4987635"/>
            <a:chExt cx="771944" cy="818803"/>
          </a:xfrm>
        </p:grpSpPr>
        <p:cxnSp>
          <p:nvCxnSpPr>
            <p:cNvPr id="67" name="Taisns savienotājs 66"/>
            <p:cNvCxnSpPr/>
            <p:nvPr/>
          </p:nvCxnSpPr>
          <p:spPr>
            <a:xfrm>
              <a:off x="3566158" y="5110241"/>
              <a:ext cx="9266" cy="57565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Taisns savienotājs 83"/>
            <p:cNvCxnSpPr/>
            <p:nvPr/>
          </p:nvCxnSpPr>
          <p:spPr>
            <a:xfrm>
              <a:off x="2818491" y="5158045"/>
              <a:ext cx="10389" cy="51123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1" name="Taisns savienotājs 2060"/>
            <p:cNvCxnSpPr/>
            <p:nvPr/>
          </p:nvCxnSpPr>
          <p:spPr>
            <a:xfrm>
              <a:off x="2818491" y="5677585"/>
              <a:ext cx="373596" cy="11638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Taisns savienotājs 87"/>
            <p:cNvCxnSpPr/>
            <p:nvPr/>
          </p:nvCxnSpPr>
          <p:spPr>
            <a:xfrm>
              <a:off x="3200401" y="5004262"/>
              <a:ext cx="351424" cy="12883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4" name="Taisns savienotājs 2063"/>
            <p:cNvCxnSpPr/>
            <p:nvPr/>
          </p:nvCxnSpPr>
          <p:spPr>
            <a:xfrm flipV="1">
              <a:off x="2828880" y="4987635"/>
              <a:ext cx="378686" cy="15376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Taisns savienotājs 91"/>
            <p:cNvCxnSpPr/>
            <p:nvPr/>
          </p:nvCxnSpPr>
          <p:spPr>
            <a:xfrm flipV="1">
              <a:off x="3185623" y="5120652"/>
              <a:ext cx="378686" cy="15376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Taisns savienotājs 92"/>
            <p:cNvCxnSpPr/>
            <p:nvPr/>
          </p:nvCxnSpPr>
          <p:spPr>
            <a:xfrm flipV="1">
              <a:off x="3210807" y="5652672"/>
              <a:ext cx="378686" cy="15376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Taisns savienotājs 102"/>
            <p:cNvCxnSpPr/>
            <p:nvPr/>
          </p:nvCxnSpPr>
          <p:spPr>
            <a:xfrm>
              <a:off x="2817549" y="5145580"/>
              <a:ext cx="351424" cy="12883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075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0902" y="2330740"/>
            <a:ext cx="104823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6.4.Raksturo 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telpiska ķermeņa (daudzskaldnis, piramīda, cilindrs, konuss) īpašības un elementus. • Spriež par taisnstūra </a:t>
            </a:r>
            <a:r>
              <a:rPr lang="lv-LV" sz="2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paralēlskaldņa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īpašībām un zīmē taisnstūra </a:t>
            </a:r>
            <a:r>
              <a:rPr lang="lv-LV" sz="2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paralēlskaldņa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virsmas izklājumu plaknē atbilstoši dotajiem izmēriem. • Aprēķina taisnstūra </a:t>
            </a:r>
            <a:r>
              <a:rPr lang="lv-LV" sz="2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paralēlskaldņa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virsmas laukumu. • Aprēķina taisnstūra </a:t>
            </a:r>
            <a:r>
              <a:rPr lang="lv-LV" sz="2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paralēlskaldņa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tilpumu. • Izsaka lielākas laukuma un tilpuma mērvienības mazākās, un otrādi. • Raksturo telpiska ķermeņa (sastāv no vienādiem kubiem) skatus dažādās plaknēs.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7404" y="711136"/>
            <a:ext cx="101869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3.7. </a:t>
            </a:r>
            <a:r>
              <a:rPr lang="lv-LV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Raksturo, salīdzina kubus, taisnstūru skaldņus, piramīdas, izmantojot terminus “virsotne”, “šķautne”, “skaldne”. • No dotiem izklājumiem veido telpisku figūru (taisnstūru skaldņu, piramīdu, cilindru, konusu) modeļus.</a:t>
            </a:r>
            <a:endParaRPr lang="lv-LV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v-LV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7.3</a:t>
            </a:r>
            <a:r>
              <a:rPr lang="lv-LV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Raksturo taisnstūra </a:t>
            </a:r>
            <a:r>
              <a:rPr lang="lv-LV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paralēlskaldni</a:t>
            </a:r>
            <a:r>
              <a:rPr lang="lv-LV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citus telpiskus ķermeņus</a:t>
            </a:r>
            <a:r>
              <a:rPr lang="lv-LV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lang="lv-LV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0902" y="4361172"/>
            <a:ext cx="105078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8.4. </a:t>
            </a:r>
            <a:r>
              <a:rPr lang="lv-LV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Uzzīmē cilindru, taisnu prizmu, zīmēšanai lieto arī digitālos rīkus. • Aprēķina taisnas prizmas un cilindra virsmas laukumu un tilpumu, lieto sakarības starp lielumiem nezināmo lielumu aprēķināšanai.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0902" y="5468275"/>
            <a:ext cx="963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9.2. Aprēķina virsmas laukumu un tilpumu taisnai prizmai, kuras pamatā ir </a:t>
            </a:r>
            <a:r>
              <a:rPr lang="lv-LV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trapece…</a:t>
            </a:r>
            <a:endParaRPr lang="lv-LV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39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 smtClean="0">
                <a:latin typeface="Arial" panose="020B0604020202020204" pitchFamily="34" charset="0"/>
                <a:cs typeface="Arial" panose="020B0604020202020204" pitchFamily="34" charset="0"/>
              </a:rPr>
              <a:t>2.uzd.</a:t>
            </a:r>
            <a:endParaRPr lang="lv-LV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ttēls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4" y="2023101"/>
            <a:ext cx="8549120" cy="47767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68434" y="973668"/>
            <a:ext cx="6747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6.4</a:t>
            </a:r>
            <a:r>
              <a:rPr lang="lv-LV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Raksturo </a:t>
            </a:r>
            <a:r>
              <a:rPr lang="lv-LV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telpiska ķermeņa (sastāv no vienādiem kubiem) skatus dažādās plaknēs.</a:t>
            </a:r>
          </a:p>
        </p:txBody>
      </p:sp>
    </p:spTree>
    <p:extLst>
      <p:ext uri="{BB962C8B-B14F-4D97-AF65-F5344CB8AC3E}">
        <p14:creationId xmlns:p14="http://schemas.microsoft.com/office/powerpoint/2010/main" val="52501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3.uzd.</a:t>
            </a:r>
            <a:endParaRPr lang="lv-LV" dirty="0"/>
          </a:p>
        </p:txBody>
      </p:sp>
      <p:sp>
        <p:nvSpPr>
          <p:cNvPr id="3" name="Teksta vietturis 2"/>
          <p:cNvSpPr>
            <a:spLocks noGrp="1"/>
          </p:cNvSpPr>
          <p:nvPr>
            <p:ph type="body" sz="half" idx="2"/>
          </p:nvPr>
        </p:nvSpPr>
        <p:spPr>
          <a:xfrm>
            <a:off x="860506" y="3412818"/>
            <a:ext cx="8825659" cy="2476500"/>
          </a:xfrm>
        </p:spPr>
        <p:txBody>
          <a:bodyPr>
            <a:normAutofit/>
          </a:bodyPr>
          <a:lstStyle/>
          <a:p>
            <a:r>
              <a:rPr lang="lv-L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Izpēti, cik dažāda veida fasējuma </a:t>
            </a:r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lv-L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aļos zirnīšus ( kukurūzu, pupiņas, </a:t>
            </a:r>
            <a:r>
              <a:rPr lang="lv-LV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olīves</a:t>
            </a:r>
            <a:r>
              <a:rPr lang="lv-LV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u.c.) var iegādāties kādā no Madonas tirdzniecības centriem. Pēc tam noskaidro, cik kvadrātmetru skārda nepieciešams, lai izgatavotu 1 miljonu (katra veida) konservēto zaļo zirnīšu uzglabāšanai. Uz salaidumiem pievienoti 10% materiāla.</a:t>
            </a:r>
            <a:endParaRPr lang="lv-LV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Threepeas Peasinapod GIF - Threepeas Peasinapod Peapod - Discover &amp; Share 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466" y="5411585"/>
            <a:ext cx="3839200" cy="132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32498" y="1392364"/>
            <a:ext cx="80499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8.4. </a:t>
            </a:r>
            <a:r>
              <a:rPr lang="lv-LV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Uzzīmē cilindru, taisnu prizmu, zīmēšanai lieto arī digitālos rīkus. • Aprēķina taisnas prizmas un cilindra virsmas laukumu un tilpumu, lieto sakarības starp lielumiem nezināmo lielumu aprēķināšanai.</a:t>
            </a:r>
          </a:p>
        </p:txBody>
      </p:sp>
    </p:spTree>
    <p:extLst>
      <p:ext uri="{BB962C8B-B14F-4D97-AF65-F5344CB8AC3E}">
        <p14:creationId xmlns:p14="http://schemas.microsoft.com/office/powerpoint/2010/main" val="57920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2933" y="652791"/>
            <a:ext cx="10498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Kombinētās figūras laukums (1.daļa)</a:t>
            </a:r>
            <a:endParaRPr lang="lv-LV" sz="2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ttēls 7" descr="C:\Users\User\Desktop\Jauna mape\20181219_2359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2" t="5147" r="6821" b="7815"/>
          <a:stretch/>
        </p:blipFill>
        <p:spPr bwMode="auto">
          <a:xfrm rot="16200000">
            <a:off x="6163733" y="1318467"/>
            <a:ext cx="2235201" cy="2556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ttēls 2" descr="C:\Users\User\Desktop\Jauna mape\20181219_2359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2" t="5147" r="6821" b="7815"/>
          <a:stretch/>
        </p:blipFill>
        <p:spPr bwMode="auto">
          <a:xfrm rot="16200000">
            <a:off x="990602" y="1354664"/>
            <a:ext cx="4385730" cy="46735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4" name="Grupa 13"/>
          <p:cNvGrpSpPr/>
          <p:nvPr/>
        </p:nvGrpSpPr>
        <p:grpSpPr>
          <a:xfrm>
            <a:off x="2116059" y="2008930"/>
            <a:ext cx="2091265" cy="3392246"/>
            <a:chOff x="2116059" y="2008930"/>
            <a:chExt cx="2091265" cy="3392246"/>
          </a:xfrm>
        </p:grpSpPr>
        <p:cxnSp>
          <p:nvCxnSpPr>
            <p:cNvPr id="10" name="Taisns savienotājs 9"/>
            <p:cNvCxnSpPr/>
            <p:nvPr/>
          </p:nvCxnSpPr>
          <p:spPr>
            <a:xfrm flipV="1">
              <a:off x="2336196" y="2008930"/>
              <a:ext cx="1684863" cy="2454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Taisns savienotājs 11"/>
            <p:cNvCxnSpPr/>
            <p:nvPr/>
          </p:nvCxnSpPr>
          <p:spPr>
            <a:xfrm flipV="1">
              <a:off x="2403926" y="5376633"/>
              <a:ext cx="1617132" cy="2454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Taisns savienotājs 12"/>
            <p:cNvCxnSpPr/>
            <p:nvPr/>
          </p:nvCxnSpPr>
          <p:spPr>
            <a:xfrm>
              <a:off x="2116059" y="2864467"/>
              <a:ext cx="0" cy="169333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Taisns savienotājs 16"/>
            <p:cNvCxnSpPr/>
            <p:nvPr/>
          </p:nvCxnSpPr>
          <p:spPr>
            <a:xfrm>
              <a:off x="4207324" y="2867867"/>
              <a:ext cx="0" cy="169333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a 22"/>
          <p:cNvGrpSpPr/>
          <p:nvPr/>
        </p:nvGrpSpPr>
        <p:grpSpPr>
          <a:xfrm>
            <a:off x="6036732" y="4063007"/>
            <a:ext cx="5301828" cy="1821322"/>
            <a:chOff x="6036732" y="4063007"/>
            <a:chExt cx="5037665" cy="1821322"/>
          </a:xfrm>
        </p:grpSpPr>
        <p:pic>
          <p:nvPicPr>
            <p:cNvPr id="33" name="Attēls 32" descr="C:\Users\User\Desktop\Jauna mape\20181219_235901.jp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13" t="28318" r="27022" b="31181"/>
            <a:stretch/>
          </p:blipFill>
          <p:spPr bwMode="auto">
            <a:xfrm rot="16200000">
              <a:off x="7684700" y="3961685"/>
              <a:ext cx="1821322" cy="202396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5" name="Attēls 34" descr="C:\Users\User\Desktop\Jauna mape\20181219_235901.jp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7" t="29454" r="27457" b="65549"/>
            <a:stretch/>
          </p:blipFill>
          <p:spPr bwMode="auto">
            <a:xfrm rot="16200000">
              <a:off x="8879948" y="4847985"/>
              <a:ext cx="1806145" cy="24446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6" name="Attēls 35" descr="C:\Users\User\Desktop\Jauna mape\20181219_235901.jp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92" t="32812" r="38608" b="34854"/>
            <a:stretch/>
          </p:blipFill>
          <p:spPr bwMode="auto">
            <a:xfrm>
              <a:off x="10284141" y="4097502"/>
              <a:ext cx="790256" cy="175923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9" name="Attēls 38" descr="C:\Users\User\Desktop\Jauna mape\20181219_235901.jp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7" t="29454" r="27457" b="65549"/>
            <a:stretch/>
          </p:blipFill>
          <p:spPr bwMode="auto">
            <a:xfrm rot="16200000">
              <a:off x="6492123" y="4831778"/>
              <a:ext cx="1806145" cy="28653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0" name="Attēls 39" descr="C:\Users\User\Desktop\Jauna mape\20181219_235901.jp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7" t="29454" r="27457" b="65549"/>
            <a:stretch/>
          </p:blipFill>
          <p:spPr bwMode="auto">
            <a:xfrm rot="16200000">
              <a:off x="9186954" y="4847985"/>
              <a:ext cx="1806145" cy="24446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2" name="Attēls 41" descr="C:\Users\User\Desktop\Jauna mape\20181219_235901.jp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7" t="29454" r="27457" b="65549"/>
            <a:stretch/>
          </p:blipFill>
          <p:spPr bwMode="auto">
            <a:xfrm rot="16200000">
              <a:off x="6155132" y="4850533"/>
              <a:ext cx="1759232" cy="26834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3" name="Attēls 42" descr="C:\Users\User\Desktop\Jauna mape\20181219_235901.jp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92" t="32812" r="38608" b="34854"/>
            <a:stretch/>
          </p:blipFill>
          <p:spPr bwMode="auto">
            <a:xfrm>
              <a:off x="6036732" y="4088548"/>
              <a:ext cx="790256" cy="178888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64" name="Grupa 63"/>
          <p:cNvGrpSpPr/>
          <p:nvPr/>
        </p:nvGrpSpPr>
        <p:grpSpPr>
          <a:xfrm>
            <a:off x="6036732" y="4099509"/>
            <a:ext cx="5291995" cy="1843361"/>
            <a:chOff x="6036732" y="4099509"/>
            <a:chExt cx="5291995" cy="1843361"/>
          </a:xfrm>
        </p:grpSpPr>
        <p:cxnSp>
          <p:nvCxnSpPr>
            <p:cNvPr id="26" name="Taisns savienotājs 25"/>
            <p:cNvCxnSpPr>
              <a:endCxn id="43" idx="1"/>
            </p:cNvCxnSpPr>
            <p:nvPr/>
          </p:nvCxnSpPr>
          <p:spPr>
            <a:xfrm flipH="1">
              <a:off x="6036732" y="4105089"/>
              <a:ext cx="831695" cy="87790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Taisns savienotājs 43"/>
            <p:cNvCxnSpPr/>
            <p:nvPr/>
          </p:nvCxnSpPr>
          <p:spPr>
            <a:xfrm flipH="1">
              <a:off x="6036732" y="5064970"/>
              <a:ext cx="831695" cy="87790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Taisns savienotājs 44"/>
            <p:cNvCxnSpPr/>
            <p:nvPr/>
          </p:nvCxnSpPr>
          <p:spPr>
            <a:xfrm flipH="1">
              <a:off x="10480133" y="4099509"/>
              <a:ext cx="831695" cy="87790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Taisns savienotājs 45"/>
            <p:cNvCxnSpPr/>
            <p:nvPr/>
          </p:nvCxnSpPr>
          <p:spPr>
            <a:xfrm flipH="1">
              <a:off x="10497032" y="4978834"/>
              <a:ext cx="831695" cy="87790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4" name="Attēls 53" descr="C:\Users\User\Desktop\Jauna mape\20181219_2359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2" t="5147" r="6821" b="7815"/>
          <a:stretch/>
        </p:blipFill>
        <p:spPr bwMode="auto">
          <a:xfrm rot="16200000">
            <a:off x="8942493" y="1348933"/>
            <a:ext cx="2235201" cy="2556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aisnstūris 6"/>
          <p:cNvSpPr/>
          <p:nvPr/>
        </p:nvSpPr>
        <p:spPr>
          <a:xfrm>
            <a:off x="6858000" y="2153552"/>
            <a:ext cx="863420" cy="894448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grpSp>
        <p:nvGrpSpPr>
          <p:cNvPr id="9" name="Grupa 8"/>
          <p:cNvGrpSpPr/>
          <p:nvPr/>
        </p:nvGrpSpPr>
        <p:grpSpPr>
          <a:xfrm>
            <a:off x="6680199" y="2047476"/>
            <a:ext cx="1200764" cy="1135562"/>
            <a:chOff x="6680199" y="2047476"/>
            <a:chExt cx="1200764" cy="1135562"/>
          </a:xfrm>
        </p:grpSpPr>
        <p:cxnSp>
          <p:nvCxnSpPr>
            <p:cNvPr id="32" name="Taisns savienotājs 31"/>
            <p:cNvCxnSpPr/>
            <p:nvPr/>
          </p:nvCxnSpPr>
          <p:spPr>
            <a:xfrm>
              <a:off x="6680199" y="2111575"/>
              <a:ext cx="16933" cy="1071463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Taisns savienotājs 36"/>
            <p:cNvCxnSpPr/>
            <p:nvPr/>
          </p:nvCxnSpPr>
          <p:spPr>
            <a:xfrm flipH="1">
              <a:off x="6830906" y="2047476"/>
              <a:ext cx="941493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Taisns savienotājs 47"/>
            <p:cNvCxnSpPr/>
            <p:nvPr/>
          </p:nvCxnSpPr>
          <p:spPr>
            <a:xfrm>
              <a:off x="7864030" y="2104084"/>
              <a:ext cx="16933" cy="1071463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Taisns savienotājs 50"/>
            <p:cNvCxnSpPr/>
            <p:nvPr/>
          </p:nvCxnSpPr>
          <p:spPr>
            <a:xfrm flipH="1">
              <a:off x="6796860" y="3175547"/>
              <a:ext cx="941493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9056914" y="1683656"/>
            <a:ext cx="2069856" cy="1872344"/>
            <a:chOff x="-454657" y="4406336"/>
            <a:chExt cx="2069856" cy="1735528"/>
          </a:xfrm>
        </p:grpSpPr>
        <p:cxnSp>
          <p:nvCxnSpPr>
            <p:cNvPr id="38" name="Taisns savienotājs 37"/>
            <p:cNvCxnSpPr/>
            <p:nvPr/>
          </p:nvCxnSpPr>
          <p:spPr>
            <a:xfrm>
              <a:off x="-445106" y="4406336"/>
              <a:ext cx="16934" cy="170793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Taisns savienotājs 60"/>
            <p:cNvCxnSpPr/>
            <p:nvPr/>
          </p:nvCxnSpPr>
          <p:spPr>
            <a:xfrm flipV="1">
              <a:off x="-454657" y="4428464"/>
              <a:ext cx="2008293" cy="690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Taisns savienotājs 37"/>
            <p:cNvCxnSpPr/>
            <p:nvPr/>
          </p:nvCxnSpPr>
          <p:spPr>
            <a:xfrm>
              <a:off x="1541636" y="4428464"/>
              <a:ext cx="16934" cy="170793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Taisns savienotājs 60"/>
            <p:cNvCxnSpPr/>
            <p:nvPr/>
          </p:nvCxnSpPr>
          <p:spPr>
            <a:xfrm flipV="1">
              <a:off x="-393094" y="6134962"/>
              <a:ext cx="2008293" cy="690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576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77541" y="4237945"/>
            <a:ext cx="2825749" cy="1947330"/>
          </a:xfrm>
          <a:prstGeom prst="rect">
            <a:avLst/>
          </a:prstGeom>
        </p:spPr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91732" y="4028332"/>
            <a:ext cx="3386667" cy="21569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4933" y="1171373"/>
            <a:ext cx="9821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Kastītes veidošana (1.daļa</a:t>
            </a:r>
            <a:r>
              <a:rPr lang="lv-LV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" name="Attēls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2" t="20000" r="556" b="10124"/>
          <a:stretch/>
        </p:blipFill>
        <p:spPr>
          <a:xfrm rot="10800000">
            <a:off x="1591733" y="1782915"/>
            <a:ext cx="3386665" cy="2035806"/>
          </a:xfrm>
          <a:prstGeom prst="rect">
            <a:avLst/>
          </a:prstGeom>
        </p:spPr>
      </p:pic>
      <p:pic>
        <p:nvPicPr>
          <p:cNvPr id="8" name="Attēls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77541" y="1699410"/>
            <a:ext cx="2825749" cy="211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1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a 21"/>
          <p:cNvGrpSpPr/>
          <p:nvPr/>
        </p:nvGrpSpPr>
        <p:grpSpPr>
          <a:xfrm>
            <a:off x="1286933" y="1231993"/>
            <a:ext cx="7975600" cy="4947125"/>
            <a:chOff x="1343965" y="1493603"/>
            <a:chExt cx="7918568" cy="4685515"/>
          </a:xfrm>
        </p:grpSpPr>
        <p:grpSp>
          <p:nvGrpSpPr>
            <p:cNvPr id="12" name="Grupa 11"/>
            <p:cNvGrpSpPr/>
            <p:nvPr/>
          </p:nvGrpSpPr>
          <p:grpSpPr>
            <a:xfrm>
              <a:off x="1343965" y="1710267"/>
              <a:ext cx="4667368" cy="4468851"/>
              <a:chOff x="1582830" y="844058"/>
              <a:chExt cx="5239506" cy="5482967"/>
            </a:xfrm>
          </p:grpSpPr>
          <p:pic>
            <p:nvPicPr>
              <p:cNvPr id="14" name="Attēls 13" descr="AttÄlu rezultÄti vaicÄjumam âsnowmanâ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763" t="14613" r="37176" b="4737"/>
              <a:stretch/>
            </p:blipFill>
            <p:spPr bwMode="auto">
              <a:xfrm>
                <a:off x="1582830" y="844058"/>
                <a:ext cx="3892482" cy="5482967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15" name="Grupa 14"/>
              <p:cNvGrpSpPr/>
              <p:nvPr/>
            </p:nvGrpSpPr>
            <p:grpSpPr>
              <a:xfrm>
                <a:off x="5871501" y="952750"/>
                <a:ext cx="950835" cy="5265581"/>
                <a:chOff x="0" y="0"/>
                <a:chExt cx="609600" cy="4152900"/>
              </a:xfrm>
            </p:grpSpPr>
            <p:sp>
              <p:nvSpPr>
                <p:cNvPr id="19" name="Labā figūriekava 18"/>
                <p:cNvSpPr/>
                <p:nvPr/>
              </p:nvSpPr>
              <p:spPr>
                <a:xfrm>
                  <a:off x="0" y="0"/>
                  <a:ext cx="600075" cy="1114425"/>
                </a:xfrm>
                <a:prstGeom prst="rightBrace">
                  <a:avLst/>
                </a:prstGeom>
                <a:noFill/>
                <a:ln w="38100" cap="flat" cmpd="sng" algn="ctr">
                  <a:solidFill>
                    <a:schemeClr val="accent4">
                      <a:lumMod val="7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lv-LV" sz="20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Labā figūriekava 19"/>
                <p:cNvSpPr/>
                <p:nvPr/>
              </p:nvSpPr>
              <p:spPr>
                <a:xfrm>
                  <a:off x="0" y="1219200"/>
                  <a:ext cx="600075" cy="1295400"/>
                </a:xfrm>
                <a:prstGeom prst="rightBrace">
                  <a:avLst/>
                </a:prstGeom>
                <a:noFill/>
                <a:ln w="38100" cap="flat" cmpd="sng" algn="ctr">
                  <a:solidFill>
                    <a:schemeClr val="accent4">
                      <a:lumMod val="7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lv-LV" sz="20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Labā figūriekava 20"/>
                <p:cNvSpPr/>
                <p:nvPr/>
              </p:nvSpPr>
              <p:spPr>
                <a:xfrm>
                  <a:off x="9525" y="2609850"/>
                  <a:ext cx="600075" cy="1543050"/>
                </a:xfrm>
                <a:prstGeom prst="rightBrace">
                  <a:avLst/>
                </a:prstGeom>
                <a:noFill/>
                <a:ln w="38100" cap="flat" cmpd="sng" algn="ctr">
                  <a:solidFill>
                    <a:schemeClr val="accent4">
                      <a:lumMod val="7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lv-LV" sz="20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6" name="Tekstlodziņš 34"/>
            <p:cNvSpPr txBox="1"/>
            <p:nvPr/>
          </p:nvSpPr>
          <p:spPr>
            <a:xfrm>
              <a:off x="6266360" y="1493603"/>
              <a:ext cx="2996173" cy="1762170"/>
            </a:xfrm>
            <a:prstGeom prst="rect">
              <a:avLst/>
            </a:prstGeom>
            <a:solidFill>
              <a:sysClr val="window" lastClr="FFFFFF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lv-LV" sz="2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Pievienotā vērtība, radošums, skolēns var iziet “ārpus rāmjiem”, izdarīt vairāk nekā tikai atražot</a:t>
              </a:r>
            </a:p>
          </p:txBody>
        </p:sp>
        <p:sp>
          <p:nvSpPr>
            <p:cNvPr id="18" name="Tekstlodziņš 36"/>
            <p:cNvSpPr txBox="1"/>
            <p:nvPr/>
          </p:nvSpPr>
          <p:spPr>
            <a:xfrm>
              <a:off x="6309761" y="4906461"/>
              <a:ext cx="2952771" cy="1184067"/>
            </a:xfrm>
            <a:prstGeom prst="rect">
              <a:avLst/>
            </a:prstGeom>
            <a:solidFill>
              <a:sysClr val="window" lastClr="FFFFFF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lv-LV" sz="2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Pamatjēdzieni, konceptu izpratne uz kā viss būvējas</a:t>
              </a:r>
            </a:p>
          </p:txBody>
        </p:sp>
        <p:sp>
          <p:nvSpPr>
            <p:cNvPr id="23" name="Tekstlodziņš 35"/>
            <p:cNvSpPr txBox="1"/>
            <p:nvPr/>
          </p:nvSpPr>
          <p:spPr>
            <a:xfrm>
              <a:off x="6300225" y="3406032"/>
              <a:ext cx="2962307" cy="1331776"/>
            </a:xfrm>
            <a:prstGeom prst="rect">
              <a:avLst/>
            </a:prstGeom>
            <a:solidFill>
              <a:sysClr val="window" lastClr="FFFFFF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lv-LV" sz="2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Uzdevumu rēķināšana, vingrināšanās, prasmju lietošana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960414" y="315692"/>
            <a:ext cx="9188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Matemātikas </a:t>
            </a:r>
            <a:r>
              <a:rPr lang="lv-LV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problēmu risināšanas </a:t>
            </a:r>
            <a:r>
              <a:rPr lang="lv-LV" sz="2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modelis</a:t>
            </a:r>
            <a:endParaRPr lang="lv-LV" sz="2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upa 24"/>
          <p:cNvGrpSpPr/>
          <p:nvPr/>
        </p:nvGrpSpPr>
        <p:grpSpPr>
          <a:xfrm>
            <a:off x="1286934" y="1231993"/>
            <a:ext cx="8517465" cy="4947124"/>
            <a:chOff x="0" y="-123826"/>
            <a:chExt cx="5767601" cy="4618349"/>
          </a:xfrm>
        </p:grpSpPr>
        <p:pic>
          <p:nvPicPr>
            <p:cNvPr id="28" name="Attēls 27" descr="AttÄlu rezultÄti vaicÄjumam âsnowmanâ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63" t="14613" r="37176" b="4737"/>
            <a:stretch/>
          </p:blipFill>
          <p:spPr bwMode="auto">
            <a:xfrm>
              <a:off x="0" y="0"/>
              <a:ext cx="2495550" cy="43243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0" name="Tekstlodziņš 34"/>
            <p:cNvSpPr txBox="1"/>
            <p:nvPr/>
          </p:nvSpPr>
          <p:spPr>
            <a:xfrm>
              <a:off x="3345905" y="-123826"/>
              <a:ext cx="2421695" cy="1718335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lv-LV" sz="1500" b="1" dirty="0">
                  <a:solidFill>
                    <a:schemeClr val="accent6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Atrast dažādus veidus kā var aprēķināt laukumu. Izveidot formulu šādas figūras laukuma aprēķināšanai. Būt par skolotāju </a:t>
              </a:r>
              <a:r>
                <a:rPr lang="lv-LV" sz="1500" b="1" dirty="0" err="1" smtClean="0">
                  <a:solidFill>
                    <a:schemeClr val="accent6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klasesbiedram</a:t>
              </a:r>
              <a:r>
                <a:rPr lang="lv-LV" sz="1500" b="1" dirty="0">
                  <a:solidFill>
                    <a:schemeClr val="accent6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atrast </a:t>
              </a:r>
              <a:r>
                <a:rPr lang="lv-LV" sz="1500" b="1" u="sng" dirty="0">
                  <a:solidFill>
                    <a:schemeClr val="accent6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lielāko</a:t>
              </a:r>
              <a:r>
                <a:rPr lang="lv-LV" sz="1500" b="1" dirty="0">
                  <a:solidFill>
                    <a:schemeClr val="accent6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tilpumu kastītei, ko var pagatavot no dotās plaknes </a:t>
              </a:r>
              <a:r>
                <a:rPr lang="lv-LV" sz="1500" b="1" dirty="0" smtClean="0">
                  <a:solidFill>
                    <a:schemeClr val="accent6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figūras</a:t>
              </a:r>
              <a:endParaRPr lang="lv-LV" sz="15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kstlodziņš 35"/>
            <p:cNvSpPr txBox="1"/>
            <p:nvPr/>
          </p:nvSpPr>
          <p:spPr>
            <a:xfrm>
              <a:off x="3363873" y="1552574"/>
              <a:ext cx="2403727" cy="1282874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lv-LV" sz="1600" b="1" dirty="0">
                  <a:solidFill>
                    <a:schemeClr val="accent6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Sadalīt kombinēto figūru zināmās </a:t>
              </a:r>
              <a:r>
                <a:rPr lang="lv-LV" sz="1600" b="1" dirty="0" smtClean="0">
                  <a:solidFill>
                    <a:schemeClr val="accent6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figūrās  (izdevīgi), saskatīt simetriju, </a:t>
              </a:r>
              <a:r>
                <a:rPr lang="lv-LV" sz="1600" b="1" dirty="0">
                  <a:solidFill>
                    <a:schemeClr val="accent6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pielietojot laukuma aprēķināšanas formulas, aprēķināt </a:t>
              </a:r>
              <a:r>
                <a:rPr lang="lv-LV" sz="1600" b="1" dirty="0" smtClean="0">
                  <a:solidFill>
                    <a:schemeClr val="accent6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laukumu</a:t>
              </a:r>
              <a:endParaRPr lang="lv-LV" sz="16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kstlodziņš 36"/>
            <p:cNvSpPr txBox="1"/>
            <p:nvPr/>
          </p:nvSpPr>
          <p:spPr>
            <a:xfrm>
              <a:off x="3357206" y="2835448"/>
              <a:ext cx="2410395" cy="1659075"/>
            </a:xfrm>
            <a:prstGeom prst="rect">
              <a:avLst/>
            </a:prstGeom>
            <a:solidFill>
              <a:schemeClr val="lt1"/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lv-LV" sz="1600" b="1" dirty="0" smtClean="0">
                  <a:solidFill>
                    <a:schemeClr val="accent6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Saskatīt </a:t>
              </a:r>
              <a:r>
                <a:rPr lang="lv-LV" sz="1600" b="1" dirty="0">
                  <a:solidFill>
                    <a:schemeClr val="accent6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dekorā taisnleņķa trijstūrus, taisnstūrus, saskatīt vienādas </a:t>
              </a:r>
              <a:r>
                <a:rPr lang="lv-LV" sz="1600" b="1" dirty="0" smtClean="0">
                  <a:solidFill>
                    <a:schemeClr val="accent6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figūras. </a:t>
              </a:r>
              <a:r>
                <a:rPr lang="lv-LV" sz="1600" b="1" dirty="0">
                  <a:solidFill>
                    <a:schemeClr val="accent6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Izveidot sadalījumu </a:t>
              </a:r>
              <a:r>
                <a:rPr lang="lv-LV" sz="1600" b="1" dirty="0" smtClean="0">
                  <a:solidFill>
                    <a:schemeClr val="accent6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figūrās</a:t>
              </a:r>
              <a:endParaRPr lang="lv-LV" sz="16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777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s. Sapulču telpa">
  <a:themeElements>
    <a:clrScheme name="Jons. Sapulču telpa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Jons. Sapulču telpa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s. Sapulču telpa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285</TotalTime>
  <Words>551</Words>
  <Application>Microsoft Office PowerPoint</Application>
  <PresentationFormat>Platekrāna</PresentationFormat>
  <Paragraphs>70</Paragraphs>
  <Slides>14</Slides>
  <Notes>0</Notes>
  <HiddenSlides>0</HiddenSlides>
  <MMClips>0</MMClips>
  <ScaleCrop>false</ScaleCrop>
  <HeadingPairs>
    <vt:vector size="6" baseType="variant">
      <vt:variant>
        <vt:lpstr>Lietotie fonti</vt:lpstr>
      </vt:variant>
      <vt:variant>
        <vt:i4>5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DaunPenh</vt:lpstr>
      <vt:lpstr>Wingdings 3</vt:lpstr>
      <vt:lpstr>Jons. Sapulču telpa</vt:lpstr>
      <vt:lpstr>IDEJAS PĒTNIECĪBAI STEREOMETRIJĀ</vt:lpstr>
      <vt:lpstr>PowerPoint prezentācija</vt:lpstr>
      <vt:lpstr>1.uzd.</vt:lpstr>
      <vt:lpstr>PowerPoint prezentācija</vt:lpstr>
      <vt:lpstr>2.uzd.</vt:lpstr>
      <vt:lpstr>3.uzd.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 Pasaki man, un es aizmirsīšu.  Iemāci man, un es atcerēšos.  Iesaisti mani, un es iemācīšos.  /B. Franklins/  </vt:lpstr>
      <vt:lpstr>PALDIES PAR UZMANĪBU!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PĒTNIECĪBA STEREOMETRIJĀ</dc:title>
  <dc:creator>User</dc:creator>
  <cp:lastModifiedBy>User</cp:lastModifiedBy>
  <cp:revision>48</cp:revision>
  <dcterms:created xsi:type="dcterms:W3CDTF">2022-10-22T09:33:43Z</dcterms:created>
  <dcterms:modified xsi:type="dcterms:W3CDTF">2022-10-23T15:46:29Z</dcterms:modified>
</cp:coreProperties>
</file>