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Gaišs stils 2 - izcēlum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Gaišs stils 3 - izcēlum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7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0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4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5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0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031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0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2D8598C-2F50-42E2-A035-4C9018C9D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Kompleksais uzdevums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795E85A-6F80-4C3C-8565-75A3224B7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Madonas Valsts ģimnāzija:</a:t>
            </a:r>
          </a:p>
          <a:p>
            <a:pPr algn="r"/>
            <a:r>
              <a:rPr lang="lv-LV" dirty="0">
                <a:solidFill>
                  <a:schemeClr val="tx1"/>
                </a:solidFill>
              </a:rPr>
              <a:t>Marita Kazakeviča</a:t>
            </a:r>
          </a:p>
          <a:p>
            <a:pPr algn="r"/>
            <a:r>
              <a:rPr lang="lv-LV" dirty="0" err="1">
                <a:solidFill>
                  <a:schemeClr val="tx1"/>
                </a:solidFill>
              </a:rPr>
              <a:t>Emerita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Beļauniece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3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ACCB788-C648-46DB-88CB-1779E6C6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60609"/>
            <a:ext cx="9872871" cy="57353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Standarts: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Argumentē, ka indivīda rīcību dažādos vēstures posmos nosaka gan cilvēka individuālās īpašības, gan arī vēstures situācijas, lai skaidrotu cilvēka un sabiedrības mijiedarbības pamatprincipus un modelētu savu rīcību.</a:t>
            </a:r>
          </a:p>
          <a:p>
            <a:pPr marL="45720" indent="0">
              <a:buNone/>
            </a:pPr>
            <a:endParaRPr lang="lv-LV" sz="2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lv-LV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Programma:</a:t>
            </a:r>
            <a:r>
              <a:rPr lang="lv-LV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lv-LV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v-LV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Mūsdienu sabiedrības attiecības ar vēsturi</a:t>
            </a:r>
          </a:p>
          <a:p>
            <a:pPr marL="45720" indent="0">
              <a:spcBef>
                <a:spcPts val="0"/>
              </a:spcBef>
              <a:buNone/>
            </a:pP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lv-LV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Ziņa: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Kā politiskie režīmi ietekmēt vēstures procesus. (S.Li.2.)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lv-LV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Prasmes: </a:t>
            </a:r>
            <a:r>
              <a:rPr lang="lv-LV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zvērtē, salīdzina, argumentē.</a:t>
            </a:r>
          </a:p>
          <a:p>
            <a:pPr marL="45720" indent="0">
              <a:spcBef>
                <a:spcPts val="0"/>
              </a:spcBef>
              <a:buNone/>
            </a:pP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Komplekss sasniedzamais rezultāts: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Izmantojot dažādus piemērus un analoģijas, prot vērtēt konkrētas vēsturiskās situācijas ietekmi uz indivīdu. </a:t>
            </a:r>
          </a:p>
          <a:p>
            <a:pPr marL="45720" indent="0">
              <a:spcBef>
                <a:spcPts val="0"/>
              </a:spcBef>
              <a:buNone/>
            </a:pP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lv-LV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Ieradumi: 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Analizē situāciju no dažādiem skatupunktiem, spēj definēt faktorus, kas ietekmējuši to veidošanos. (Tikumi – gudrība, atbildība; vērtība – brīvība)</a:t>
            </a:r>
          </a:p>
          <a:p>
            <a:pPr marL="45720" indent="0">
              <a:spcBef>
                <a:spcPts val="0"/>
              </a:spcBef>
              <a:buNone/>
            </a:pPr>
            <a:endParaRPr lang="lv-LV" dirty="0"/>
          </a:p>
          <a:p>
            <a:pPr marL="45720" indent="0">
              <a:spcBef>
                <a:spcPts val="0"/>
              </a:spcBef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1510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A1AD679-1D54-46EE-B657-4D02E45A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1. Nodarbību plāns – politiskie režīmi 20.gs., to ietekme uz indivīdu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2CF71D7-92B2-4A37-98B9-DFEDC3A3F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Zināšanas - interpretācijas vēsturē 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Zināšanas– politiskie režīmi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Režīma atpazīšana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Filmas «Padomju stāsts» fragmenti – Kornelas aktīvās skatīšanās metode  (jēdzieni, personas, notikumi).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Izpratne par interpretācijām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Zināšanas - notikumi Latvijā 1938. – 1950.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Kompleksais uzdevums, noslēdzot šo tēmu </a:t>
            </a:r>
          </a:p>
          <a:p>
            <a:pPr marL="502920" indent="-457200">
              <a:buAutoNum type="arabicPeriod"/>
            </a:pPr>
            <a:endParaRPr lang="lv-LV" dirty="0"/>
          </a:p>
          <a:p>
            <a:pPr marL="4572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4646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B1952DE7-5CF0-454C-8205-916E02DB501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0465143"/>
              </p:ext>
            </p:extLst>
          </p:nvPr>
        </p:nvGraphicFramePr>
        <p:xfrm>
          <a:off x="807762" y="397565"/>
          <a:ext cx="10006585" cy="598525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76928">
                  <a:extLst>
                    <a:ext uri="{9D8B030D-6E8A-4147-A177-3AD203B41FA5}">
                      <a16:colId xmlns:a16="http://schemas.microsoft.com/office/drawing/2014/main" val="904078121"/>
                    </a:ext>
                  </a:extLst>
                </a:gridCol>
                <a:gridCol w="4331949">
                  <a:extLst>
                    <a:ext uri="{9D8B030D-6E8A-4147-A177-3AD203B41FA5}">
                      <a16:colId xmlns:a16="http://schemas.microsoft.com/office/drawing/2014/main" val="2077394312"/>
                    </a:ext>
                  </a:extLst>
                </a:gridCol>
                <a:gridCol w="2897708">
                  <a:extLst>
                    <a:ext uri="{9D8B030D-6E8A-4147-A177-3AD203B41FA5}">
                      <a16:colId xmlns:a16="http://schemas.microsoft.com/office/drawing/2014/main" val="3976806434"/>
                    </a:ext>
                  </a:extLst>
                </a:gridCol>
              </a:tblGrid>
              <a:tr h="35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Krievija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Fašisma pazīmes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Ukraina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171880213"/>
                  </a:ext>
                </a:extLst>
              </a:tr>
              <a:tr h="4994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1. Bailes no atšķirīgā</a:t>
                      </a: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1456776658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2. Seksualitātes kontrole un apspiešana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3739833766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3. Sistemātiska pretestība pret kritiku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1374414722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>
                          <a:effectLst/>
                        </a:rPr>
                        <a:t> </a:t>
                      </a:r>
                      <a:endParaRPr lang="lv-L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4. Spēka, vīrišķības, kara kults 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2887756568"/>
                  </a:ext>
                </a:extLst>
              </a:tr>
              <a:tr h="4994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>
                          <a:effectLst/>
                        </a:rPr>
                        <a:t> </a:t>
                      </a:r>
                      <a:endParaRPr lang="lv-L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5. Pastāvīgi draudi</a:t>
                      </a: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1512721601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>
                          <a:effectLst/>
                        </a:rPr>
                        <a:t> </a:t>
                      </a:r>
                      <a:endParaRPr lang="lv-L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6. Jēdzienu pielāgošana politikai.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>
                          <a:effectLst/>
                        </a:rPr>
                        <a:t> </a:t>
                      </a:r>
                      <a:endParaRPr lang="lv-L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4164304675"/>
                  </a:ext>
                </a:extLst>
              </a:tr>
              <a:tr h="4994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>
                          <a:effectLst/>
                        </a:rPr>
                        <a:t> </a:t>
                      </a:r>
                      <a:endParaRPr lang="lv-L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7. Modernā nepieņemšana</a:t>
                      </a: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1911257793"/>
                  </a:ext>
                </a:extLst>
              </a:tr>
              <a:tr h="5575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8. Uzsvars uz tradīciju un nacionālās identitātes nozīmi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4252291778"/>
                  </a:ext>
                </a:extLst>
              </a:tr>
              <a:tr h="5575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>
                          <a:effectLst/>
                        </a:rPr>
                        <a:t> </a:t>
                      </a:r>
                      <a:endParaRPr lang="lv-L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9..Ksenofobija – viss dalās ‘’savējie’’, ‘’svešie’’ (ārzenmieki)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2072346780"/>
                  </a:ext>
                </a:extLst>
              </a:tr>
              <a:tr h="5575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>
                          <a:effectLst/>
                        </a:rPr>
                        <a:t> </a:t>
                      </a:r>
                      <a:endParaRPr lang="lv-L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10. Harizmātiska līdera tēla, kas pārstāv visu tautu, izmantošana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2858932254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>
                          <a:effectLst/>
                        </a:rPr>
                        <a:t> </a:t>
                      </a:r>
                      <a:endParaRPr lang="lv-L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11. Pastāvīga ārējo vainīgo meklēšana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3129519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12. Tautas griba kā darbības pamatojums.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700" dirty="0">
                          <a:effectLst/>
                        </a:rPr>
                        <a:t> </a:t>
                      </a:r>
                      <a:endParaRPr lang="lv-L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5" marR="43705" marT="0" marB="0"/>
                </a:tc>
                <a:extLst>
                  <a:ext uri="{0D108BD9-81ED-4DB2-BD59-A6C34878D82A}">
                    <a16:rowId xmlns:a16="http://schemas.microsoft.com/office/drawing/2014/main" val="99626210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F1913B3-83F3-4B8C-ABC2-9E33B92A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1911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69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CF0108E-E5EA-4AE4-898A-55C54393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Vēsturiskā prognozēšana:</a:t>
            </a:r>
            <a:b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Kā, kad un kāpēc varēja mainīties šīs ielas iedzīvotāju likteņi laika posmā no 1938. – 1950.gadam</a:t>
            </a:r>
            <a:br>
              <a:rPr lang="lv-LV" sz="2400" dirty="0"/>
            </a:br>
            <a:endParaRPr lang="lv-LV" sz="2400" dirty="0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1D330E35-5085-47BB-BA8E-F8FB428F63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1450" y="1587147"/>
            <a:ext cx="4066274" cy="4963866"/>
          </a:xfrm>
          <a:prstGeom prst="rect">
            <a:avLst/>
          </a:prstGeom>
        </p:spPr>
      </p:pic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0D9AF050-6FAF-4BF4-8A4B-973E91248E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lv-LV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namā dzīvoja Liepājas  meiteņu ģimnāzijas skolotājs Jānis Kārkliņš, aktīvs bijušais Zemnieku Savienības biedrs</a:t>
            </a:r>
          </a:p>
          <a:p>
            <a:r>
              <a:rPr lang="lv-LV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namā dzīvoja Liepājas kuģu būvētavas strādnieka Andža Alkšņa  ģimene. Ģimenes galva atbalstīja ideju par strādnieku arodbiedrību</a:t>
            </a:r>
          </a:p>
          <a:p>
            <a:r>
              <a:rPr lang="lv-LV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namā dzīvoja vācu tirgotāja Vilhelma Hemnica ģimene</a:t>
            </a:r>
          </a:p>
          <a:p>
            <a:r>
              <a:rPr lang="lv-LV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nama 1. stāvā  izvietojās ebreju sīktirgotāja Solomona </a:t>
            </a:r>
            <a:r>
              <a:rPr lang="lv-LV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Jofes</a:t>
            </a:r>
            <a:r>
              <a:rPr lang="lv-LV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veikaliņš un dzīvoklis</a:t>
            </a:r>
          </a:p>
          <a:p>
            <a:r>
              <a:rPr lang="lv-LV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namā dzīvoja Latvijas Flotes komandkapteiņa Paula Lejiņa ģimene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B16A7C1-0567-499F-B33D-04B9934A1618}"/>
              </a:ext>
            </a:extLst>
          </p:cNvPr>
          <p:cNvGrpSpPr/>
          <p:nvPr/>
        </p:nvGrpSpPr>
        <p:grpSpPr>
          <a:xfrm>
            <a:off x="1376039" y="2953959"/>
            <a:ext cx="3941685" cy="950081"/>
            <a:chOff x="0" y="0"/>
            <a:chExt cx="3648075" cy="1219200"/>
          </a:xfrm>
        </p:grpSpPr>
        <p:sp>
          <p:nvSpPr>
            <p:cNvPr id="9" name="Ovāls 8">
              <a:extLst>
                <a:ext uri="{FF2B5EF4-FFF2-40B4-BE49-F238E27FC236}">
                  <a16:creationId xmlns:a16="http://schemas.microsoft.com/office/drawing/2014/main" id="{9651C116-9643-48F8-93ED-31CFE41D5BF0}"/>
                </a:ext>
              </a:extLst>
            </p:cNvPr>
            <p:cNvSpPr/>
            <p:nvPr/>
          </p:nvSpPr>
          <p:spPr>
            <a:xfrm>
              <a:off x="1447800" y="0"/>
              <a:ext cx="657225" cy="5429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sp>
          <p:nvSpPr>
            <p:cNvPr id="10" name="Ovāls 9">
              <a:extLst>
                <a:ext uri="{FF2B5EF4-FFF2-40B4-BE49-F238E27FC236}">
                  <a16:creationId xmlns:a16="http://schemas.microsoft.com/office/drawing/2014/main" id="{A67F05D6-2AAC-4553-9E26-5D5E99597396}"/>
                </a:ext>
              </a:extLst>
            </p:cNvPr>
            <p:cNvSpPr/>
            <p:nvPr/>
          </p:nvSpPr>
          <p:spPr>
            <a:xfrm>
              <a:off x="2276475" y="142875"/>
              <a:ext cx="657225" cy="5429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sp>
          <p:nvSpPr>
            <p:cNvPr id="11" name="Ovāls 10">
              <a:extLst>
                <a:ext uri="{FF2B5EF4-FFF2-40B4-BE49-F238E27FC236}">
                  <a16:creationId xmlns:a16="http://schemas.microsoft.com/office/drawing/2014/main" id="{AA36F8A8-9B18-4521-B33A-B251FE94C825}"/>
                </a:ext>
              </a:extLst>
            </p:cNvPr>
            <p:cNvSpPr/>
            <p:nvPr/>
          </p:nvSpPr>
          <p:spPr>
            <a:xfrm>
              <a:off x="704850" y="247650"/>
              <a:ext cx="657225" cy="5429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sp>
          <p:nvSpPr>
            <p:cNvPr id="12" name="Tekstlodziņš 11">
              <a:extLst>
                <a:ext uri="{FF2B5EF4-FFF2-40B4-BE49-F238E27FC236}">
                  <a16:creationId xmlns:a16="http://schemas.microsoft.com/office/drawing/2014/main" id="{E55625E1-6A59-4950-8D33-20D4D2D2C8FE}"/>
                </a:ext>
              </a:extLst>
            </p:cNvPr>
            <p:cNvSpPr txBox="1"/>
            <p:nvPr/>
          </p:nvSpPr>
          <p:spPr>
            <a:xfrm>
              <a:off x="2390775" y="247650"/>
              <a:ext cx="409575" cy="3619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lv-LV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</a:t>
              </a:r>
              <a:endParaRPr lang="lv-L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kstlodziņš 12">
              <a:extLst>
                <a:ext uri="{FF2B5EF4-FFF2-40B4-BE49-F238E27FC236}">
                  <a16:creationId xmlns:a16="http://schemas.microsoft.com/office/drawing/2014/main" id="{F6D0AE95-FEDA-47E8-9261-B2F0C370AE38}"/>
                </a:ext>
              </a:extLst>
            </p:cNvPr>
            <p:cNvSpPr txBox="1"/>
            <p:nvPr/>
          </p:nvSpPr>
          <p:spPr>
            <a:xfrm>
              <a:off x="1590675" y="76200"/>
              <a:ext cx="390525" cy="3619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lv-LV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  <a:endParaRPr lang="lv-LV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kstlodziņš 13">
              <a:extLst>
                <a:ext uri="{FF2B5EF4-FFF2-40B4-BE49-F238E27FC236}">
                  <a16:creationId xmlns:a16="http://schemas.microsoft.com/office/drawing/2014/main" id="{68D447CC-E66D-4378-8317-2C33667C727E}"/>
                </a:ext>
              </a:extLst>
            </p:cNvPr>
            <p:cNvSpPr txBox="1"/>
            <p:nvPr/>
          </p:nvSpPr>
          <p:spPr>
            <a:xfrm>
              <a:off x="828675" y="352425"/>
              <a:ext cx="409575" cy="3619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lv-LV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</a:t>
              </a:r>
              <a:endParaRPr lang="lv-L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āls 14">
              <a:extLst>
                <a:ext uri="{FF2B5EF4-FFF2-40B4-BE49-F238E27FC236}">
                  <a16:creationId xmlns:a16="http://schemas.microsoft.com/office/drawing/2014/main" id="{49A7C7D0-4F6A-4096-A954-0AA03E1930E8}"/>
                </a:ext>
              </a:extLst>
            </p:cNvPr>
            <p:cNvSpPr/>
            <p:nvPr/>
          </p:nvSpPr>
          <p:spPr>
            <a:xfrm>
              <a:off x="2971800" y="600075"/>
              <a:ext cx="676275" cy="6191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sp>
          <p:nvSpPr>
            <p:cNvPr id="16" name="Ovāls 15">
              <a:extLst>
                <a:ext uri="{FF2B5EF4-FFF2-40B4-BE49-F238E27FC236}">
                  <a16:creationId xmlns:a16="http://schemas.microsoft.com/office/drawing/2014/main" id="{7B9A8F22-4BE1-473D-9A79-91BB164913E2}"/>
                </a:ext>
              </a:extLst>
            </p:cNvPr>
            <p:cNvSpPr/>
            <p:nvPr/>
          </p:nvSpPr>
          <p:spPr>
            <a:xfrm>
              <a:off x="0" y="523875"/>
              <a:ext cx="657225" cy="5429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sp>
          <p:nvSpPr>
            <p:cNvPr id="17" name="Tekstlodziņš 14">
              <a:extLst>
                <a:ext uri="{FF2B5EF4-FFF2-40B4-BE49-F238E27FC236}">
                  <a16:creationId xmlns:a16="http://schemas.microsoft.com/office/drawing/2014/main" id="{791102A7-0370-462C-831D-26DB006A6297}"/>
                </a:ext>
              </a:extLst>
            </p:cNvPr>
            <p:cNvSpPr txBox="1"/>
            <p:nvPr/>
          </p:nvSpPr>
          <p:spPr>
            <a:xfrm>
              <a:off x="152400" y="619125"/>
              <a:ext cx="409575" cy="3619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lv-LV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</a:t>
              </a:r>
              <a:endParaRPr lang="lv-L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kstlodziņš 10">
              <a:extLst>
                <a:ext uri="{FF2B5EF4-FFF2-40B4-BE49-F238E27FC236}">
                  <a16:creationId xmlns:a16="http://schemas.microsoft.com/office/drawing/2014/main" id="{FB6768CF-1FD8-4F3B-B29D-B232253DF24F}"/>
                </a:ext>
              </a:extLst>
            </p:cNvPr>
            <p:cNvSpPr txBox="1"/>
            <p:nvPr/>
          </p:nvSpPr>
          <p:spPr>
            <a:xfrm>
              <a:off x="3076575" y="723900"/>
              <a:ext cx="438150" cy="3524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lv-LV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</a:t>
              </a:r>
              <a:endParaRPr lang="lv-LV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9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Individuālais uzdevums.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lv-LV" dirty="0">
                <a:solidFill>
                  <a:schemeClr val="tx1"/>
                </a:solidFill>
              </a:rPr>
              <a:t>Katrs skolēns izlozē 1 ģimeni</a:t>
            </a:r>
          </a:p>
          <a:p>
            <a:pPr>
              <a:spcBef>
                <a:spcPts val="0"/>
              </a:spcBef>
            </a:pPr>
            <a:r>
              <a:rPr lang="lv-LV" dirty="0">
                <a:solidFill>
                  <a:schemeClr val="tx1"/>
                </a:solidFill>
              </a:rPr>
              <a:t>Izvēlas  5 notikumus šajā periodā </a:t>
            </a:r>
          </a:p>
          <a:p>
            <a:pPr>
              <a:spcBef>
                <a:spcPts val="0"/>
              </a:spcBef>
            </a:pPr>
            <a:r>
              <a:rPr lang="lv-LV" dirty="0">
                <a:solidFill>
                  <a:schemeClr val="tx1"/>
                </a:solidFill>
              </a:rPr>
              <a:t>Raksturo, kā katrs notikums varētu ietekmēt konkrēto ģimeni, pamato savu izvēli</a:t>
            </a:r>
          </a:p>
          <a:p>
            <a:pPr marL="45720" indent="0">
              <a:buNone/>
            </a:pPr>
            <a:endParaRPr lang="lv-LV" dirty="0"/>
          </a:p>
          <a:p>
            <a:endParaRPr lang="lv-LV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27928"/>
              </p:ext>
            </p:extLst>
          </p:nvPr>
        </p:nvGraphicFramePr>
        <p:xfrm>
          <a:off x="1665366" y="3645855"/>
          <a:ext cx="8128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378">
                <a:tc>
                  <a:txBody>
                    <a:bodyPr/>
                    <a:lstStyle/>
                    <a:p>
                      <a:r>
                        <a:rPr lang="lv-LV" dirty="0"/>
                        <a:t>Notikums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 Kā ietekmē     ________________</a:t>
                      </a:r>
                      <a:r>
                        <a:rPr lang="lv-LV" baseline="0" dirty="0"/>
                        <a:t>   </a:t>
                      </a:r>
                      <a:r>
                        <a:rPr lang="lv-LV" dirty="0"/>
                        <a:t>ģimeni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1939.g. Vācbaltiešu izceļošana. </a:t>
                      </a:r>
                    </a:p>
                    <a:p>
                      <a:r>
                        <a:rPr lang="lv-LV" dirty="0"/>
                        <a:t> Hitlers aicina vāciešus atgriezties vēsturiskajā dzimtenē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1949.g.</a:t>
                      </a:r>
                      <a:r>
                        <a:rPr lang="lv-LV" baseline="0" dirty="0"/>
                        <a:t> deportācija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85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tx1"/>
                </a:solidFill>
              </a:rPr>
              <a:t>Darbs grupās - __________ ģimenes dienasgrāmata ( 1938.- 1950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9859"/>
            <a:ext cx="10031136" cy="448614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lv-LV" dirty="0">
                <a:solidFill>
                  <a:schemeClr val="tx1"/>
                </a:solidFill>
              </a:rPr>
              <a:t>Kritēriji.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Individuālais darbs – 10 p.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Darbs grupā: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Jāizveido 1 ģimenes dienasgrāmata laika posmā no 1938. – 1950.g. ( 3 p.) 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Dienasgrāmata jāsāk ar īsu dzīves apstākļu aprakstu 1938.g.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Jābūt vismaz 5 ierakstiem ( tie var būt arī ļoti īsā laika posmā). Katrs ieraksts ilustrēts ( 4 p. par katru ierakstu un atbilstošu ilustrāciju) </a:t>
            </a:r>
          </a:p>
          <a:p>
            <a:pPr marL="502920" indent="-457200">
              <a:buAutoNum type="arabicPeriod"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Prezentējot dienasgrāmatu, jāpamato, kāpēc izvēlējāties šādu notikumu gaitu ( 2 p. x 5)</a:t>
            </a:r>
          </a:p>
          <a:p>
            <a:pPr marL="45720" indent="0">
              <a:buNone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Papildus prasības.</a:t>
            </a:r>
          </a:p>
          <a:p>
            <a:pPr marL="45720" indent="0">
              <a:buNone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Strukturēta informācija  un vizuālais materiāls ( 1p.)</a:t>
            </a:r>
          </a:p>
          <a:p>
            <a:pPr marL="45720" indent="0">
              <a:buNone/>
            </a:pP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Izmantota literārā valoda (1p.) </a:t>
            </a:r>
          </a:p>
          <a:p>
            <a:pPr marL="4572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1636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208105467"/>
      </p:ext>
    </p:extLst>
  </p:cSld>
  <p:clrMapOvr>
    <a:masterClrMapping/>
  </p:clrMapOvr>
</p:sld>
</file>

<file path=ppt/theme/theme1.xml><?xml version="1.0" encoding="utf-8"?>
<a:theme xmlns:a="http://schemas.openxmlformats.org/drawingml/2006/main" name="Bāze">
  <a:themeElements>
    <a:clrScheme name="Sarkans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āz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āz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TM03457444[[fn=Bāze]]</Template>
  <TotalTime>240</TotalTime>
  <Words>576</Words>
  <Application>Microsoft Office PowerPoint</Application>
  <PresentationFormat>Platekrāna</PresentationFormat>
  <Paragraphs>95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2" baseType="lpstr">
      <vt:lpstr>Calibri</vt:lpstr>
      <vt:lpstr>Corbel</vt:lpstr>
      <vt:lpstr>Times New Roman</vt:lpstr>
      <vt:lpstr>Bāze</vt:lpstr>
      <vt:lpstr>Kompleksais uzdevums</vt:lpstr>
      <vt:lpstr>PowerPoint prezentācija</vt:lpstr>
      <vt:lpstr>1. Nodarbību plāns – politiskie režīmi 20.gs., to ietekme uz indivīdu</vt:lpstr>
      <vt:lpstr>PowerPoint prezentācija</vt:lpstr>
      <vt:lpstr>Vēsturiskā prognozēšana: Kā, kad un kāpēc varēja mainīties šīs ielas iedzīvotāju likteņi laika posmā no 1938. – 1950.gadam </vt:lpstr>
      <vt:lpstr>Individuālais uzdevums.</vt:lpstr>
      <vt:lpstr>Darbs grupās - __________ ģimenes dienasgrāmata ( 1938.- 1950.) 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7.aprīlis</dc:title>
  <dc:creator>Emerita Beļauniece</dc:creator>
  <cp:lastModifiedBy>MVG</cp:lastModifiedBy>
  <cp:revision>10</cp:revision>
  <dcterms:created xsi:type="dcterms:W3CDTF">2022-03-21T17:31:08Z</dcterms:created>
  <dcterms:modified xsi:type="dcterms:W3CDTF">2022-08-26T10:07:16Z</dcterms:modified>
</cp:coreProperties>
</file>