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 id="258"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0" d="100"/>
          <a:sy n="40" d="100"/>
        </p:scale>
        <p:origin x="4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03BAD754-BCAF-4D1E-ADC9-27B65E01CEAC}" type="datetimeFigureOut">
              <a:rPr lang="lv-LV" smtClean="0"/>
              <a:t>2021.03.18.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167622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3BAD754-BCAF-4D1E-ADC9-27B65E01CEAC}" type="datetimeFigureOut">
              <a:rPr lang="lv-LV" smtClean="0"/>
              <a:t>2021.03.18.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60478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3BAD754-BCAF-4D1E-ADC9-27B65E01CEAC}" type="datetimeFigureOut">
              <a:rPr lang="lv-LV" smtClean="0"/>
              <a:t>2021.03.18.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7946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3BAD754-BCAF-4D1E-ADC9-27B65E01CEAC}" type="datetimeFigureOut">
              <a:rPr lang="lv-LV" smtClean="0"/>
              <a:t>2021.03.18.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135177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03BAD754-BCAF-4D1E-ADC9-27B65E01CEAC}" type="datetimeFigureOut">
              <a:rPr lang="lv-LV" smtClean="0"/>
              <a:t>2021.03.18.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227554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03BAD754-BCAF-4D1E-ADC9-27B65E01CEAC}" type="datetimeFigureOut">
              <a:rPr lang="lv-LV" smtClean="0"/>
              <a:t>2021.03.18.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90071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03BAD754-BCAF-4D1E-ADC9-27B65E01CEAC}" type="datetimeFigureOut">
              <a:rPr lang="lv-LV" smtClean="0"/>
              <a:t>2021.03.18.</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38595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03BAD754-BCAF-4D1E-ADC9-27B65E01CEAC}" type="datetimeFigureOut">
              <a:rPr lang="lv-LV" smtClean="0"/>
              <a:t>2021.03.18.</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246786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03BAD754-BCAF-4D1E-ADC9-27B65E01CEAC}" type="datetimeFigureOut">
              <a:rPr lang="lv-LV" smtClean="0"/>
              <a:t>2021.03.18.</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26162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03BAD754-BCAF-4D1E-ADC9-27B65E01CEAC}" type="datetimeFigureOut">
              <a:rPr lang="lv-LV" smtClean="0"/>
              <a:t>2021.03.18.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211153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03BAD754-BCAF-4D1E-ADC9-27B65E01CEAC}" type="datetimeFigureOut">
              <a:rPr lang="lv-LV" smtClean="0"/>
              <a:t>2021.03.18.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ABC5F6A-11C7-4CC4-981B-AD08DA3E8D18}" type="slidenum">
              <a:rPr lang="lv-LV" smtClean="0"/>
              <a:t>‹#›</a:t>
            </a:fld>
            <a:endParaRPr lang="lv-LV"/>
          </a:p>
        </p:txBody>
      </p:sp>
    </p:spTree>
    <p:extLst>
      <p:ext uri="{BB962C8B-B14F-4D97-AF65-F5344CB8AC3E}">
        <p14:creationId xmlns:p14="http://schemas.microsoft.com/office/powerpoint/2010/main" val="220011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AD754-BCAF-4D1E-ADC9-27B65E01CEAC}" type="datetimeFigureOut">
              <a:rPr lang="lv-LV" smtClean="0"/>
              <a:t>2021.03.18.</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C5F6A-11C7-4CC4-981B-AD08DA3E8D18}" type="slidenum">
              <a:rPr lang="lv-LV" smtClean="0"/>
              <a:t>‹#›</a:t>
            </a:fld>
            <a:endParaRPr lang="lv-LV"/>
          </a:p>
        </p:txBody>
      </p:sp>
    </p:spTree>
    <p:extLst>
      <p:ext uri="{BB962C8B-B14F-4D97-AF65-F5344CB8AC3E}">
        <p14:creationId xmlns:p14="http://schemas.microsoft.com/office/powerpoint/2010/main" val="1100835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r>
              <a:rPr lang="lv-LV" b="1" i="0" dirty="0" smtClean="0">
                <a:solidFill>
                  <a:srgbClr val="333333"/>
                </a:solidFill>
                <a:effectLst/>
                <a:latin typeface="Times New Roman" panose="02020603050405020304" pitchFamily="18" charset="0"/>
                <a:cs typeface="Times New Roman" panose="02020603050405020304" pitchFamily="18" charset="0"/>
              </a:rPr>
              <a:t>Atgriezeniskās saites daudzveidība bioloģijas stundās</a:t>
            </a:r>
            <a:endParaRPr lang="lv-LV" b="1" dirty="0">
              <a:latin typeface="Times New Roman" panose="02020603050405020304" pitchFamily="18" charset="0"/>
              <a:cs typeface="Times New Roman" panose="02020603050405020304" pitchFamily="18" charset="0"/>
            </a:endParaRPr>
          </a:p>
        </p:txBody>
      </p:sp>
      <p:sp>
        <p:nvSpPr>
          <p:cNvPr id="3" name="Apakšvirsraksts 2"/>
          <p:cNvSpPr>
            <a:spLocks noGrp="1"/>
          </p:cNvSpPr>
          <p:nvPr>
            <p:ph type="subTitle" idx="1"/>
          </p:nvPr>
        </p:nvSpPr>
        <p:spPr>
          <a:xfrm>
            <a:off x="4443413" y="4271418"/>
            <a:ext cx="6224587" cy="517358"/>
          </a:xfrm>
        </p:spPr>
        <p:txBody>
          <a:bodyPr>
            <a:noAutofit/>
          </a:bodyPr>
          <a:lstStyle/>
          <a:p>
            <a:r>
              <a:rPr lang="lv-LV" sz="3200" b="1" dirty="0" smtClean="0">
                <a:latin typeface="Times New Roman" panose="02020603050405020304" pitchFamily="18" charset="0"/>
                <a:cs typeface="Times New Roman" panose="02020603050405020304" pitchFamily="18" charset="0"/>
              </a:rPr>
              <a:t>MVĢ bioloģijas skolotāja </a:t>
            </a:r>
          </a:p>
          <a:p>
            <a:r>
              <a:rPr lang="lv-LV" sz="3200" b="1" dirty="0" smtClean="0">
                <a:latin typeface="Times New Roman" panose="02020603050405020304" pitchFamily="18" charset="0"/>
                <a:cs typeface="Times New Roman" panose="02020603050405020304" pitchFamily="18" charset="0"/>
              </a:rPr>
              <a:t>Līga </a:t>
            </a:r>
            <a:r>
              <a:rPr lang="lv-LV" sz="3200" b="1" dirty="0" smtClean="0">
                <a:latin typeface="Times New Roman" panose="02020603050405020304" pitchFamily="18" charset="0"/>
                <a:cs typeface="Times New Roman" panose="02020603050405020304" pitchFamily="18" charset="0"/>
              </a:rPr>
              <a:t>Ragaine</a:t>
            </a:r>
          </a:p>
          <a:p>
            <a:r>
              <a:rPr lang="lv-LV" sz="3200" b="1" dirty="0" smtClean="0">
                <a:latin typeface="Times New Roman" panose="02020603050405020304" pitchFamily="18" charset="0"/>
                <a:cs typeface="Times New Roman" panose="02020603050405020304" pitchFamily="18" charset="0"/>
              </a:rPr>
              <a:t>Mob. 26209049</a:t>
            </a:r>
          </a:p>
          <a:p>
            <a:r>
              <a:rPr lang="lv-LV" sz="3200" b="1" dirty="0">
                <a:latin typeface="Times New Roman" panose="02020603050405020304" pitchFamily="18" charset="0"/>
                <a:cs typeface="Times New Roman" panose="02020603050405020304" pitchFamily="18" charset="0"/>
              </a:rPr>
              <a:t>l</a:t>
            </a:r>
            <a:r>
              <a:rPr lang="lv-LV" sz="3200" b="1" dirty="0" smtClean="0">
                <a:latin typeface="Times New Roman" panose="02020603050405020304" pitchFamily="18" charset="0"/>
                <a:cs typeface="Times New Roman" panose="02020603050405020304" pitchFamily="18" charset="0"/>
              </a:rPr>
              <a:t>ira_14@inbox.lv</a:t>
            </a:r>
            <a:endParaRPr lang="lv-LV" sz="3200" b="1" dirty="0">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rotWithShape="1">
          <a:blip r:embed="rId2"/>
          <a:srcRect l="12474" t="1933" r="18314"/>
          <a:stretch/>
        </p:blipFill>
        <p:spPr>
          <a:xfrm>
            <a:off x="185738" y="2137026"/>
            <a:ext cx="2257425" cy="4268784"/>
          </a:xfrm>
          <a:prstGeom prst="rect">
            <a:avLst/>
          </a:prstGeom>
        </p:spPr>
      </p:pic>
    </p:spTree>
    <p:extLst>
      <p:ext uri="{BB962C8B-B14F-4D97-AF65-F5344CB8AC3E}">
        <p14:creationId xmlns:p14="http://schemas.microsoft.com/office/powerpoint/2010/main" val="199353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97568" y="500062"/>
            <a:ext cx="10515600" cy="1325563"/>
          </a:xfrm>
        </p:spPr>
        <p:txBody>
          <a:bodyPr/>
          <a:lstStyle/>
          <a:p>
            <a:r>
              <a:rPr lang="lv-LV" b="1" dirty="0" smtClean="0">
                <a:latin typeface="Times New Roman" panose="02020603050405020304" pitchFamily="18" charset="0"/>
                <a:cs typeface="Times New Roman" panose="02020603050405020304" pitchFamily="18" charset="0"/>
              </a:rPr>
              <a:t>1) Radošie darbi bioloģijā:</a:t>
            </a:r>
            <a:endParaRPr lang="lv-LV" b="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1785937" y="1491413"/>
            <a:ext cx="9525000" cy="1831975"/>
          </a:xfrm>
        </p:spPr>
        <p:txBody>
          <a:bodyPr>
            <a:noAutofit/>
          </a:bodyPr>
          <a:lstStyle/>
          <a:p>
            <a:r>
              <a:rPr lang="lv-LV" sz="3200" b="1" dirty="0" smtClean="0">
                <a:latin typeface="Times New Roman" panose="02020603050405020304" pitchFamily="18" charset="0"/>
                <a:cs typeface="Times New Roman" panose="02020603050405020304" pitchFamily="18" charset="0"/>
              </a:rPr>
              <a:t>Modeļu veidošana.</a:t>
            </a:r>
          </a:p>
          <a:p>
            <a:r>
              <a:rPr lang="lv-LV" sz="3200" b="1" dirty="0" smtClean="0">
                <a:latin typeface="Times New Roman" panose="02020603050405020304" pitchFamily="18" charset="0"/>
                <a:cs typeface="Times New Roman" panose="02020603050405020304" pitchFamily="18" charset="0"/>
              </a:rPr>
              <a:t>Radošie rakstu darbi:</a:t>
            </a:r>
          </a:p>
          <a:p>
            <a:pPr lvl="1"/>
            <a:r>
              <a:rPr lang="lv-LV" sz="3200" b="1" dirty="0" smtClean="0">
                <a:latin typeface="Times New Roman" panose="02020603050405020304" pitchFamily="18" charset="0"/>
                <a:cs typeface="Times New Roman" panose="02020603050405020304" pitchFamily="18" charset="0"/>
              </a:rPr>
              <a:t>Intervijas,</a:t>
            </a:r>
          </a:p>
          <a:p>
            <a:pPr lvl="1"/>
            <a:r>
              <a:rPr lang="lv-LV" sz="3200" b="1" dirty="0" smtClean="0">
                <a:latin typeface="Times New Roman" panose="02020603050405020304" pitchFamily="18" charset="0"/>
                <a:cs typeface="Times New Roman" panose="02020603050405020304" pitchFamily="18" charset="0"/>
              </a:rPr>
              <a:t>Paskaidrojumi.</a:t>
            </a:r>
            <a:endParaRPr lang="lv-LV" sz="3200" b="1" dirty="0">
              <a:latin typeface="Times New Roman" panose="02020603050405020304" pitchFamily="18" charset="0"/>
              <a:cs typeface="Times New Roman" panose="02020603050405020304" pitchFamily="18" charset="0"/>
            </a:endParaRPr>
          </a:p>
        </p:txBody>
      </p:sp>
      <p:sp>
        <p:nvSpPr>
          <p:cNvPr id="5" name="Virsraksts 1"/>
          <p:cNvSpPr txBox="1">
            <a:spLocks/>
          </p:cNvSpPr>
          <p:nvPr/>
        </p:nvSpPr>
        <p:spPr>
          <a:xfrm>
            <a:off x="427054" y="3657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smtClean="0">
                <a:latin typeface="Times New Roman" panose="02020603050405020304" pitchFamily="18" charset="0"/>
                <a:cs typeface="Times New Roman" panose="02020603050405020304" pitchFamily="18" charset="0"/>
              </a:rPr>
              <a:t>2) </a:t>
            </a:r>
            <a:r>
              <a:rPr lang="lv-LV" b="1" dirty="0" err="1" smtClean="0">
                <a:latin typeface="Times New Roman" panose="02020603050405020304" pitchFamily="18" charset="0"/>
                <a:cs typeface="Times New Roman" panose="02020603050405020304" pitchFamily="18" charset="0"/>
              </a:rPr>
              <a:t>Kopdokumentu</a:t>
            </a:r>
            <a:r>
              <a:rPr lang="lv-LV" b="1" dirty="0" smtClean="0">
                <a:latin typeface="Times New Roman" panose="02020603050405020304" pitchFamily="18" charset="0"/>
                <a:cs typeface="Times New Roman" panose="02020603050405020304" pitchFamily="18" charset="0"/>
              </a:rPr>
              <a:t> izmantošana</a:t>
            </a:r>
            <a:endParaRPr lang="lv-LV" b="1" dirty="0">
              <a:latin typeface="Times New Roman" panose="02020603050405020304" pitchFamily="18" charset="0"/>
              <a:cs typeface="Times New Roman" panose="02020603050405020304" pitchFamily="18" charset="0"/>
            </a:endParaRPr>
          </a:p>
        </p:txBody>
      </p:sp>
      <p:sp>
        <p:nvSpPr>
          <p:cNvPr id="6" name="Virsraksts 1"/>
          <p:cNvSpPr txBox="1">
            <a:spLocks/>
          </p:cNvSpPr>
          <p:nvPr/>
        </p:nvSpPr>
        <p:spPr>
          <a:xfrm>
            <a:off x="427054" y="4907799"/>
            <a:ext cx="11345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smtClean="0">
                <a:latin typeface="Times New Roman" panose="02020603050405020304" pitchFamily="18" charset="0"/>
                <a:cs typeface="Times New Roman" panose="02020603050405020304" pitchFamily="18" charset="0"/>
              </a:rPr>
              <a:t>3) LearningsApps.org uzdevumu izmantošana</a:t>
            </a:r>
            <a:endParaRPr lang="lv-LV"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1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00318" y="239904"/>
            <a:ext cx="10515600" cy="813970"/>
          </a:xfrm>
        </p:spPr>
        <p:txBody>
          <a:bodyPr>
            <a:normAutofit/>
          </a:bodyPr>
          <a:lstStyle/>
          <a:p>
            <a:pPr marL="228600" lvl="0" indent="-228600">
              <a:spcBef>
                <a:spcPts val="1000"/>
              </a:spcBef>
            </a:pPr>
            <a:r>
              <a:rPr lang="lv-LV" sz="3200" b="1" dirty="0" smtClean="0">
                <a:solidFill>
                  <a:prstClr val="black"/>
                </a:solidFill>
                <a:latin typeface="Times New Roman" panose="02020603050405020304" pitchFamily="18" charset="0"/>
                <a:ea typeface="+mn-ea"/>
                <a:cs typeface="Times New Roman" panose="02020603050405020304" pitchFamily="18" charset="0"/>
              </a:rPr>
              <a:t>Šūnas 3D modeļu veidošana pamatskolā:</a:t>
            </a:r>
            <a:endParaRPr lang="lv-LV" sz="3200" b="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sz="half" idx="1"/>
          </p:nvPr>
        </p:nvSpPr>
        <p:spPr>
          <a:xfrm>
            <a:off x="625642" y="1179096"/>
            <a:ext cx="5394158" cy="5486399"/>
          </a:xfrm>
        </p:spPr>
        <p:txBody>
          <a:bodyPr>
            <a:normAutofit fontScale="70000" lnSpcReduction="20000"/>
          </a:bodyPr>
          <a:lstStyle/>
          <a:p>
            <a:pPr marL="0" indent="0">
              <a:buNone/>
            </a:pPr>
            <a:r>
              <a:rPr lang="lv-LV" sz="3600" b="1" dirty="0" smtClean="0">
                <a:latin typeface="Times New Roman" panose="02020603050405020304" pitchFamily="18" charset="0"/>
                <a:cs typeface="Times New Roman" panose="02020603050405020304" pitchFamily="18" charset="0"/>
              </a:rPr>
              <a:t>Kritēriji:</a:t>
            </a:r>
          </a:p>
          <a:p>
            <a:pPr lvl="0"/>
            <a:r>
              <a:rPr lang="lv-LV" dirty="0">
                <a:solidFill>
                  <a:prstClr val="black"/>
                </a:solidFill>
                <a:latin typeface="Times New Roman" panose="02020603050405020304" pitchFamily="18" charset="0"/>
                <a:cs typeface="Times New Roman" panose="02020603050405020304" pitchFamily="18" charset="0"/>
              </a:rPr>
              <a:t>Prezentējot modeli, tiek nosauktas visas modelī iekļautās šūnas sastāvdaļas un to </a:t>
            </a:r>
            <a:r>
              <a:rPr lang="lv-LV" dirty="0" smtClean="0">
                <a:solidFill>
                  <a:prstClr val="black"/>
                </a:solidFill>
                <a:latin typeface="Times New Roman" panose="02020603050405020304" pitchFamily="18" charset="0"/>
                <a:cs typeface="Times New Roman" panose="02020603050405020304" pitchFamily="18" charset="0"/>
              </a:rPr>
              <a:t>funkcijas – 2 punkti, </a:t>
            </a:r>
            <a:endParaRPr lang="lv-LV" dirty="0">
              <a:solidFill>
                <a:prstClr val="black"/>
              </a:solidFill>
              <a:latin typeface="Times New Roman" panose="02020603050405020304" pitchFamily="18" charset="0"/>
              <a:cs typeface="Times New Roman" panose="02020603050405020304" pitchFamily="18" charset="0"/>
            </a:endParaRPr>
          </a:p>
          <a:p>
            <a:r>
              <a:rPr lang="lv-LV" dirty="0" smtClean="0">
                <a:solidFill>
                  <a:prstClr val="black"/>
                </a:solidFill>
                <a:latin typeface="Times New Roman" panose="02020603050405020304" pitchFamily="18" charset="0"/>
                <a:cs typeface="Times New Roman" panose="02020603050405020304" pitchFamily="18" charset="0"/>
              </a:rPr>
              <a:t>Tiek </a:t>
            </a:r>
            <a:r>
              <a:rPr lang="lv-LV" dirty="0">
                <a:solidFill>
                  <a:prstClr val="black"/>
                </a:solidFill>
                <a:latin typeface="Times New Roman" panose="02020603050405020304" pitchFamily="18" charset="0"/>
                <a:cs typeface="Times New Roman" panose="02020603050405020304" pitchFamily="18" charset="0"/>
              </a:rPr>
              <a:t>izstāstīts, no kā veidotas šūnas </a:t>
            </a:r>
            <a:r>
              <a:rPr lang="lv-LV" dirty="0" smtClean="0">
                <a:solidFill>
                  <a:prstClr val="black"/>
                </a:solidFill>
                <a:latin typeface="Times New Roman" panose="02020603050405020304" pitchFamily="18" charset="0"/>
                <a:cs typeface="Times New Roman" panose="02020603050405020304" pitchFamily="18" charset="0"/>
              </a:rPr>
              <a:t>sastāvdaļas – </a:t>
            </a:r>
            <a:r>
              <a:rPr lang="lv-LV" dirty="0">
                <a:solidFill>
                  <a:prstClr val="black"/>
                </a:solidFill>
                <a:latin typeface="Times New Roman" panose="02020603050405020304" pitchFamily="18" charset="0"/>
                <a:cs typeface="Times New Roman" panose="02020603050405020304" pitchFamily="18" charset="0"/>
              </a:rPr>
              <a:t>2 punkti, </a:t>
            </a:r>
          </a:p>
          <a:p>
            <a:pPr lvl="0"/>
            <a:r>
              <a:rPr lang="lv-LV" dirty="0">
                <a:solidFill>
                  <a:prstClr val="black"/>
                </a:solidFill>
                <a:latin typeface="Times New Roman" panose="02020603050405020304" pitchFamily="18" charset="0"/>
                <a:cs typeface="Times New Roman" panose="02020603050405020304" pitchFamily="18" charset="0"/>
              </a:rPr>
              <a:t>Atbild uz </a:t>
            </a:r>
            <a:r>
              <a:rPr lang="lv-LV" dirty="0" smtClean="0">
                <a:solidFill>
                  <a:prstClr val="black"/>
                </a:solidFill>
                <a:latin typeface="Times New Roman" panose="02020603050405020304" pitchFamily="18" charset="0"/>
                <a:cs typeface="Times New Roman" panose="02020603050405020304" pitchFamily="18" charset="0"/>
              </a:rPr>
              <a:t>2 klausītāju </a:t>
            </a:r>
            <a:r>
              <a:rPr lang="lv-LV" dirty="0">
                <a:solidFill>
                  <a:prstClr val="black"/>
                </a:solidFill>
                <a:latin typeface="Times New Roman" panose="02020603050405020304" pitchFamily="18" charset="0"/>
                <a:cs typeface="Times New Roman" panose="02020603050405020304" pitchFamily="18" charset="0"/>
              </a:rPr>
              <a:t>uzdotajiem </a:t>
            </a:r>
            <a:r>
              <a:rPr lang="lv-LV" dirty="0" smtClean="0">
                <a:solidFill>
                  <a:prstClr val="black"/>
                </a:solidFill>
                <a:latin typeface="Times New Roman" panose="02020603050405020304" pitchFamily="18" charset="0"/>
                <a:cs typeface="Times New Roman" panose="02020603050405020304" pitchFamily="18" charset="0"/>
              </a:rPr>
              <a:t>jautājumiem – </a:t>
            </a:r>
            <a:r>
              <a:rPr lang="lv-LV" dirty="0">
                <a:solidFill>
                  <a:prstClr val="black"/>
                </a:solidFill>
                <a:latin typeface="Times New Roman" panose="02020603050405020304" pitchFamily="18" charset="0"/>
                <a:cs typeface="Times New Roman" panose="02020603050405020304" pitchFamily="18" charset="0"/>
              </a:rPr>
              <a:t>2 punkti, </a:t>
            </a:r>
            <a:endParaRPr lang="lv-LV" dirty="0" smtClean="0">
              <a:solidFill>
                <a:prstClr val="black"/>
              </a:solidFill>
              <a:latin typeface="Times New Roman" panose="02020603050405020304" pitchFamily="18" charset="0"/>
              <a:cs typeface="Times New Roman" panose="02020603050405020304" pitchFamily="18" charset="0"/>
            </a:endParaRPr>
          </a:p>
          <a:p>
            <a:r>
              <a:rPr lang="lv-LV" dirty="0" smtClean="0">
                <a:solidFill>
                  <a:prstClr val="black"/>
                </a:solidFill>
                <a:latin typeface="Times New Roman" panose="02020603050405020304" pitchFamily="18" charset="0"/>
                <a:cs typeface="Times New Roman" panose="02020603050405020304" pitchFamily="18" charset="0"/>
              </a:rPr>
              <a:t>Pats uzdod 2 jautājumus citiem par darbu </a:t>
            </a:r>
            <a:r>
              <a:rPr lang="lv-LV" dirty="0">
                <a:solidFill>
                  <a:prstClr val="black"/>
                </a:solidFill>
                <a:latin typeface="Times New Roman" panose="02020603050405020304" pitchFamily="18" charset="0"/>
                <a:cs typeface="Times New Roman" panose="02020603050405020304" pitchFamily="18" charset="0"/>
              </a:rPr>
              <a:t>– 2 punkti, </a:t>
            </a:r>
          </a:p>
          <a:p>
            <a:pPr lvl="0"/>
            <a:r>
              <a:rPr lang="lv-LV" dirty="0" smtClean="0">
                <a:solidFill>
                  <a:prstClr val="black"/>
                </a:solidFill>
                <a:latin typeface="Times New Roman" panose="02020603050405020304" pitchFamily="18" charset="0"/>
                <a:cs typeface="Times New Roman" panose="02020603050405020304" pitchFamily="18" charset="0"/>
              </a:rPr>
              <a:t>Saskatāma </a:t>
            </a:r>
            <a:r>
              <a:rPr lang="lv-LV" dirty="0">
                <a:solidFill>
                  <a:prstClr val="black"/>
                </a:solidFill>
                <a:latin typeface="Times New Roman" panose="02020603050405020304" pitchFamily="18" charset="0"/>
                <a:cs typeface="Times New Roman" panose="02020603050405020304" pitchFamily="18" charset="0"/>
              </a:rPr>
              <a:t>skolēna individuālā </a:t>
            </a:r>
            <a:r>
              <a:rPr lang="lv-LV" dirty="0" smtClean="0">
                <a:solidFill>
                  <a:prstClr val="black"/>
                </a:solidFill>
                <a:latin typeface="Times New Roman" panose="02020603050405020304" pitchFamily="18" charset="0"/>
                <a:cs typeface="Times New Roman" panose="02020603050405020304" pitchFamily="18" charset="0"/>
              </a:rPr>
              <a:t>pieeja - 1 punkts, </a:t>
            </a:r>
            <a:endParaRPr lang="lv-LV" dirty="0">
              <a:solidFill>
                <a:prstClr val="black"/>
              </a:solidFill>
              <a:latin typeface="Times New Roman" panose="02020603050405020304" pitchFamily="18" charset="0"/>
              <a:cs typeface="Times New Roman" panose="02020603050405020304" pitchFamily="18" charset="0"/>
            </a:endParaRPr>
          </a:p>
          <a:p>
            <a:pPr lvl="0"/>
            <a:r>
              <a:rPr lang="lv-LV" dirty="0" smtClean="0">
                <a:solidFill>
                  <a:prstClr val="black"/>
                </a:solidFill>
                <a:latin typeface="Times New Roman" panose="02020603050405020304" pitchFamily="18" charset="0"/>
                <a:cs typeface="Times New Roman" panose="02020603050405020304" pitchFamily="18" charset="0"/>
              </a:rPr>
              <a:t>Modelis veidots no, </a:t>
            </a:r>
            <a:r>
              <a:rPr lang="lv-LV" dirty="0">
                <a:solidFill>
                  <a:prstClr val="black"/>
                </a:solidFill>
                <a:latin typeface="Times New Roman" panose="02020603050405020304" pitchFamily="18" charset="0"/>
                <a:cs typeface="Times New Roman" panose="02020603050405020304" pitchFamily="18" charset="0"/>
              </a:rPr>
              <a:t>otrreizēji izmantojamiem materiāliem - 1 </a:t>
            </a:r>
            <a:r>
              <a:rPr lang="lv-LV" dirty="0" smtClean="0">
                <a:solidFill>
                  <a:prstClr val="black"/>
                </a:solidFill>
                <a:latin typeface="Times New Roman" panose="02020603050405020304" pitchFamily="18" charset="0"/>
                <a:cs typeface="Times New Roman" panose="02020603050405020304" pitchFamily="18" charset="0"/>
              </a:rPr>
              <a:t>punkts, </a:t>
            </a:r>
            <a:endParaRPr lang="lv-LV" dirty="0">
              <a:solidFill>
                <a:prstClr val="black"/>
              </a:solidFill>
              <a:latin typeface="Times New Roman" panose="02020603050405020304" pitchFamily="18" charset="0"/>
              <a:cs typeface="Times New Roman" panose="02020603050405020304" pitchFamily="18" charset="0"/>
            </a:endParaRPr>
          </a:p>
          <a:p>
            <a:pPr lvl="0"/>
            <a:r>
              <a:rPr lang="lv-LV" dirty="0">
                <a:solidFill>
                  <a:prstClr val="black"/>
                </a:solidFill>
                <a:latin typeface="Times New Roman" panose="02020603050405020304" pitchFamily="18" charset="0"/>
                <a:cs typeface="Times New Roman" panose="02020603050405020304" pitchFamily="18" charset="0"/>
              </a:rPr>
              <a:t>Aizpildīts uzdevums tabulā par modeļa uzbūvi, atbilstoši apguves līmenim (AP, A, TA, SA) </a:t>
            </a:r>
            <a:r>
              <a:rPr lang="lv-LV" dirty="0" smtClean="0">
                <a:solidFill>
                  <a:prstClr val="black"/>
                </a:solidFill>
                <a:latin typeface="Times New Roman" panose="02020603050405020304" pitchFamily="18" charset="0"/>
                <a:cs typeface="Times New Roman" panose="02020603050405020304" pitchFamily="18" charset="0"/>
              </a:rPr>
              <a:t>– </a:t>
            </a:r>
            <a:r>
              <a:rPr lang="lv-LV" dirty="0">
                <a:solidFill>
                  <a:prstClr val="black"/>
                </a:solidFill>
                <a:latin typeface="Times New Roman" panose="02020603050405020304" pitchFamily="18" charset="0"/>
                <a:cs typeface="Times New Roman" panose="02020603050405020304" pitchFamily="18" charset="0"/>
              </a:rPr>
              <a:t>2 punkti, </a:t>
            </a:r>
          </a:p>
          <a:p>
            <a:pPr lvl="0"/>
            <a:r>
              <a:rPr lang="lv-LV" b="1" dirty="0">
                <a:solidFill>
                  <a:srgbClr val="FF0000"/>
                </a:solidFill>
                <a:latin typeface="Times New Roman" panose="02020603050405020304" pitchFamily="18" charset="0"/>
                <a:cs typeface="Times New Roman" panose="02020603050405020304" pitchFamily="18" charset="0"/>
              </a:rPr>
              <a:t>Līdz prezentācijai </a:t>
            </a:r>
            <a:r>
              <a:rPr lang="lv-LV" dirty="0">
                <a:solidFill>
                  <a:prstClr val="black"/>
                </a:solidFill>
                <a:latin typeface="Times New Roman" panose="02020603050405020304" pitchFamily="18" charset="0"/>
                <a:cs typeface="Times New Roman" panose="02020603050405020304" pitchFamily="18" charset="0"/>
              </a:rPr>
              <a:t>modelis nofotografēts un kopā ar tabulu nosūtīts </a:t>
            </a:r>
            <a:r>
              <a:rPr lang="lv-LV" dirty="0" smtClean="0">
                <a:solidFill>
                  <a:prstClr val="black"/>
                </a:solidFill>
                <a:latin typeface="Times New Roman" panose="02020603050405020304" pitchFamily="18" charset="0"/>
                <a:cs typeface="Times New Roman" panose="02020603050405020304" pitchFamily="18" charset="0"/>
              </a:rPr>
              <a:t>skolotājai - </a:t>
            </a:r>
            <a:r>
              <a:rPr lang="lv-LV" dirty="0">
                <a:solidFill>
                  <a:prstClr val="black"/>
                </a:solidFill>
                <a:latin typeface="Times New Roman" panose="02020603050405020304" pitchFamily="18" charset="0"/>
                <a:cs typeface="Times New Roman" panose="02020603050405020304" pitchFamily="18" charset="0"/>
              </a:rPr>
              <a:t>1 </a:t>
            </a:r>
            <a:r>
              <a:rPr lang="lv-LV" dirty="0" smtClean="0">
                <a:solidFill>
                  <a:prstClr val="black"/>
                </a:solidFill>
                <a:latin typeface="Times New Roman" panose="02020603050405020304" pitchFamily="18" charset="0"/>
                <a:cs typeface="Times New Roman" panose="02020603050405020304" pitchFamily="18" charset="0"/>
              </a:rPr>
              <a:t>punkts </a:t>
            </a:r>
            <a:r>
              <a:rPr lang="lv-LV" dirty="0">
                <a:solidFill>
                  <a:prstClr val="black"/>
                </a:solidFill>
                <a:latin typeface="Times New Roman" panose="02020603050405020304" pitchFamily="18" charset="0"/>
                <a:cs typeface="Times New Roman" panose="02020603050405020304" pitchFamily="18" charset="0"/>
              </a:rPr>
              <a:t>.</a:t>
            </a:r>
          </a:p>
          <a:p>
            <a:pPr marL="0" indent="0" algn="ctr">
              <a:buNone/>
            </a:pPr>
            <a:r>
              <a:rPr lang="lv-LV" b="1" dirty="0" smtClean="0">
                <a:latin typeface="Times New Roman" panose="02020603050405020304" pitchFamily="18" charset="0"/>
                <a:cs typeface="Times New Roman" panose="02020603050405020304" pitchFamily="18" charset="0"/>
              </a:rPr>
              <a:t>Kopā: 13 punkti</a:t>
            </a:r>
          </a:p>
          <a:p>
            <a:endParaRPr lang="lv-LV" dirty="0"/>
          </a:p>
        </p:txBody>
      </p:sp>
      <p:pic>
        <p:nvPicPr>
          <p:cNvPr id="5" name="Satura vietturis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3881" t="12071" r="17542" b="18782"/>
          <a:stretch/>
        </p:blipFill>
        <p:spPr>
          <a:xfrm rot="5400000">
            <a:off x="7998558" y="238981"/>
            <a:ext cx="3733922" cy="3986212"/>
          </a:xfrm>
        </p:spPr>
      </p:pic>
      <p:pic>
        <p:nvPicPr>
          <p:cNvPr id="6" name="Attēls 5"/>
          <p:cNvPicPr>
            <a:picLocks noChangeAspect="1"/>
          </p:cNvPicPr>
          <p:nvPr/>
        </p:nvPicPr>
        <p:blipFill rotWithShape="1">
          <a:blip r:embed="rId3" cstate="print">
            <a:extLst>
              <a:ext uri="{28A0092B-C50C-407E-A947-70E740481C1C}">
                <a14:useLocalDpi xmlns:a14="http://schemas.microsoft.com/office/drawing/2010/main" val="0"/>
              </a:ext>
            </a:extLst>
          </a:blip>
          <a:srcRect l="1340" t="40375" r="8518" b="12676"/>
          <a:stretch/>
        </p:blipFill>
        <p:spPr>
          <a:xfrm>
            <a:off x="5898524" y="3303159"/>
            <a:ext cx="4636395" cy="3219718"/>
          </a:xfrm>
          <a:prstGeom prst="rect">
            <a:avLst/>
          </a:prstGeom>
        </p:spPr>
      </p:pic>
    </p:spTree>
    <p:extLst>
      <p:ext uri="{BB962C8B-B14F-4D97-AF65-F5344CB8AC3E}">
        <p14:creationId xmlns:p14="http://schemas.microsoft.com/office/powerpoint/2010/main" val="3224245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67560" y="119031"/>
            <a:ext cx="5009147" cy="1325563"/>
          </a:xfrm>
        </p:spPr>
        <p:txBody>
          <a:bodyPr>
            <a:normAutofit/>
          </a:bodyPr>
          <a:lstStyle/>
          <a:p>
            <a:pPr algn="ctr"/>
            <a:r>
              <a:rPr lang="lv-LV" sz="3200" b="1" dirty="0" smtClean="0">
                <a:solidFill>
                  <a:prstClr val="black"/>
                </a:solidFill>
                <a:latin typeface="Times New Roman" panose="02020603050405020304" pitchFamily="18" charset="0"/>
                <a:cs typeface="Times New Roman" panose="02020603050405020304" pitchFamily="18" charset="0"/>
              </a:rPr>
              <a:t>DNS 3D modeļu veidošana vidusskolā:</a:t>
            </a:r>
            <a:endParaRPr lang="lv-LV" sz="3200" dirty="0">
              <a:latin typeface="Times New Roman" panose="02020603050405020304" pitchFamily="18" charset="0"/>
              <a:cs typeface="Times New Roman" panose="02020603050405020304" pitchFamily="18" charset="0"/>
            </a:endParaRPr>
          </a:p>
        </p:txBody>
      </p:sp>
      <p:pic>
        <p:nvPicPr>
          <p:cNvPr id="8" name="Satura vietturis 7"/>
          <p:cNvPicPr>
            <a:picLocks noGrp="1" noChangeAspect="1"/>
          </p:cNvPicPr>
          <p:nvPr>
            <p:ph sz="half" idx="2"/>
          </p:nvPr>
        </p:nvPicPr>
        <p:blipFill rotWithShape="1">
          <a:blip r:embed="rId2"/>
          <a:srcRect t="12040" b="10650"/>
          <a:stretch/>
        </p:blipFill>
        <p:spPr>
          <a:xfrm>
            <a:off x="5995200" y="3588107"/>
            <a:ext cx="6077093" cy="3005820"/>
          </a:xfrm>
          <a:prstGeom prst="rect">
            <a:avLst/>
          </a:prstGeom>
        </p:spPr>
      </p:pic>
      <p:pic>
        <p:nvPicPr>
          <p:cNvPr id="6" name="Satura vietturis 5"/>
          <p:cNvPicPr>
            <a:picLocks noGrp="1" noChangeAspect="1"/>
          </p:cNvPicPr>
          <p:nvPr>
            <p:ph sz="half" idx="1"/>
          </p:nvPr>
        </p:nvPicPr>
        <p:blipFill>
          <a:blip r:embed="rId3"/>
          <a:stretch>
            <a:fillRect/>
          </a:stretch>
        </p:blipFill>
        <p:spPr>
          <a:xfrm>
            <a:off x="119206" y="1609859"/>
            <a:ext cx="5713802" cy="4948134"/>
          </a:xfrm>
          <a:prstGeom prst="rect">
            <a:avLst/>
          </a:prstGeom>
        </p:spPr>
      </p:pic>
      <p:pic>
        <p:nvPicPr>
          <p:cNvPr id="7" name="Attēls 6"/>
          <p:cNvPicPr>
            <a:picLocks noChangeAspect="1"/>
          </p:cNvPicPr>
          <p:nvPr/>
        </p:nvPicPr>
        <p:blipFill>
          <a:blip r:embed="rId4"/>
          <a:stretch>
            <a:fillRect/>
          </a:stretch>
        </p:blipFill>
        <p:spPr>
          <a:xfrm>
            <a:off x="6023846" y="234941"/>
            <a:ext cx="6019800" cy="3389100"/>
          </a:xfrm>
          <a:prstGeom prst="rect">
            <a:avLst/>
          </a:prstGeom>
        </p:spPr>
      </p:pic>
    </p:spTree>
    <p:extLst>
      <p:ext uri="{BB962C8B-B14F-4D97-AF65-F5344CB8AC3E}">
        <p14:creationId xmlns:p14="http://schemas.microsoft.com/office/powerpoint/2010/main" val="3547818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86367" y="339367"/>
            <a:ext cx="5330130" cy="1463675"/>
          </a:xfrm>
        </p:spPr>
        <p:txBody>
          <a:bodyPr>
            <a:normAutofit/>
          </a:bodyPr>
          <a:lstStyle/>
          <a:p>
            <a:pPr algn="ctr"/>
            <a:r>
              <a:rPr lang="lv-LV" b="1" dirty="0" smtClean="0">
                <a:latin typeface="Times New Roman" panose="02020603050405020304" pitchFamily="18" charset="0"/>
                <a:cs typeface="Times New Roman" panose="02020603050405020304" pitchFamily="18" charset="0"/>
              </a:rPr>
              <a:t>DNS modeļu veidošana vidusskolā</a:t>
            </a:r>
            <a:endParaRPr lang="lv-LV" b="1" dirty="0">
              <a:latin typeface="Times New Roman" panose="02020603050405020304" pitchFamily="18" charset="0"/>
              <a:cs typeface="Times New Roman" panose="02020603050405020304" pitchFamily="18" charset="0"/>
            </a:endParaRPr>
          </a:p>
        </p:txBody>
      </p:sp>
      <p:pic>
        <p:nvPicPr>
          <p:cNvPr id="8" name="Satura vietturis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888" t="21904" r="11806" b="7261"/>
          <a:stretch/>
        </p:blipFill>
        <p:spPr>
          <a:xfrm>
            <a:off x="8038253" y="1071204"/>
            <a:ext cx="3981023" cy="4927456"/>
          </a:xfrm>
        </p:spPr>
      </p:pic>
      <p:graphicFrame>
        <p:nvGraphicFramePr>
          <p:cNvPr id="4" name="Tabula 3"/>
          <p:cNvGraphicFramePr>
            <a:graphicFrameLocks noGrp="1"/>
          </p:cNvGraphicFramePr>
          <p:nvPr>
            <p:extLst>
              <p:ext uri="{D42A27DB-BD31-4B8C-83A1-F6EECF244321}">
                <p14:modId xmlns:p14="http://schemas.microsoft.com/office/powerpoint/2010/main" val="1616101704"/>
              </p:ext>
            </p:extLst>
          </p:nvPr>
        </p:nvGraphicFramePr>
        <p:xfrm>
          <a:off x="386367" y="399443"/>
          <a:ext cx="7508382" cy="6270978"/>
        </p:xfrm>
        <a:graphic>
          <a:graphicData uri="http://schemas.openxmlformats.org/drawingml/2006/table">
            <a:tbl>
              <a:tblPr/>
              <a:tblGrid>
                <a:gridCol w="5499278"/>
                <a:gridCol w="2009104"/>
              </a:tblGrid>
              <a:tr h="6283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Kritērijs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Vērtējums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(punktos)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14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Informācija par DNS uzbūvi, funkcijām - zinātniskums</a:t>
                      </a:r>
                      <a:endPar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9880">
                <a:tc>
                  <a:txBody>
                    <a:bodyPr/>
                    <a:lstStyle>
                      <a:lvl1pPr defTabSz="685800">
                        <a:spcBef>
                          <a:spcPct val="20000"/>
                        </a:spcBef>
                        <a:defRPr sz="2800">
                          <a:solidFill>
                            <a:schemeClr val="tx1"/>
                          </a:solidFill>
                          <a:latin typeface="Arial" panose="020B0604020202020204" pitchFamily="34" charset="0"/>
                        </a:defRPr>
                      </a:lvl1pPr>
                      <a:lvl2pPr marL="742950" indent="-285750" defTabSz="685800">
                        <a:spcBef>
                          <a:spcPct val="20000"/>
                        </a:spcBef>
                        <a:defRPr sz="2400">
                          <a:solidFill>
                            <a:schemeClr val="tx1"/>
                          </a:solidFill>
                          <a:latin typeface="Arial" panose="020B0604020202020204" pitchFamily="34" charset="0"/>
                        </a:defRPr>
                      </a:lvl2pPr>
                      <a:lvl3pPr marL="1143000" indent="-228600" defTabSz="685800">
                        <a:spcBef>
                          <a:spcPct val="20000"/>
                        </a:spcBef>
                        <a:defRPr sz="2000">
                          <a:solidFill>
                            <a:schemeClr val="tx1"/>
                          </a:solidFill>
                          <a:latin typeface="Arial" panose="020B0604020202020204" pitchFamily="34" charset="0"/>
                        </a:defRPr>
                      </a:lvl3pPr>
                      <a:lvl4pPr marL="1600200" indent="-228600" defTabSz="685800">
                        <a:spcBef>
                          <a:spcPct val="20000"/>
                        </a:spcBef>
                        <a:defRPr>
                          <a:solidFill>
                            <a:schemeClr val="tx1"/>
                          </a:solidFill>
                          <a:latin typeface="Arial" panose="020B0604020202020204" pitchFamily="34" charset="0"/>
                        </a:defRPr>
                      </a:lvl4pPr>
                      <a:lvl5pPr marL="2057400" indent="-228600" defTabSz="685800">
                        <a:spcBef>
                          <a:spcPct val="20000"/>
                        </a:spcBef>
                        <a:defRPr>
                          <a:solidFill>
                            <a:schemeClr val="tx1"/>
                          </a:solidFill>
                          <a:latin typeface="Arial" panose="020B0604020202020204" pitchFamily="34" charset="0"/>
                        </a:defRPr>
                      </a:lvl5pPr>
                      <a:lvl6pPr marL="2514600" indent="-228600" defTabSz="685800" eaLnBrk="0" fontAlgn="base" hangingPunct="0">
                        <a:spcBef>
                          <a:spcPct val="20000"/>
                        </a:spcBef>
                        <a:spcAft>
                          <a:spcPct val="0"/>
                        </a:spcAft>
                        <a:defRPr>
                          <a:solidFill>
                            <a:schemeClr val="tx1"/>
                          </a:solidFill>
                          <a:latin typeface="Arial" panose="020B0604020202020204" pitchFamily="34" charset="0"/>
                        </a:defRPr>
                      </a:lvl6pPr>
                      <a:lvl7pPr marL="2971800" indent="-228600" defTabSz="685800" eaLnBrk="0" fontAlgn="base" hangingPunct="0">
                        <a:spcBef>
                          <a:spcPct val="20000"/>
                        </a:spcBef>
                        <a:spcAft>
                          <a:spcPct val="0"/>
                        </a:spcAft>
                        <a:defRPr>
                          <a:solidFill>
                            <a:schemeClr val="tx1"/>
                          </a:solidFill>
                          <a:latin typeface="Arial" panose="020B0604020202020204" pitchFamily="34" charset="0"/>
                        </a:defRPr>
                      </a:lvl7pPr>
                      <a:lvl8pPr marL="3429000" indent="-228600" defTabSz="685800" eaLnBrk="0" fontAlgn="base" hangingPunct="0">
                        <a:spcBef>
                          <a:spcPct val="20000"/>
                        </a:spcBef>
                        <a:spcAft>
                          <a:spcPct val="0"/>
                        </a:spcAft>
                        <a:defRPr>
                          <a:solidFill>
                            <a:schemeClr val="tx1"/>
                          </a:solidFill>
                          <a:latin typeface="Arial" panose="020B0604020202020204" pitchFamily="34" charset="0"/>
                        </a:defRPr>
                      </a:lvl8pPr>
                      <a:lvl9pPr marL="3886200" indent="-228600" defTabSz="6858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Modeļa uzbūve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9880">
                <a:tc>
                  <a:txBody>
                    <a:bodyPr/>
                    <a:lstStyle>
                      <a:lvl1pPr defTabSz="685800">
                        <a:spcBef>
                          <a:spcPct val="20000"/>
                        </a:spcBef>
                        <a:defRPr sz="2800">
                          <a:solidFill>
                            <a:schemeClr val="tx1"/>
                          </a:solidFill>
                          <a:latin typeface="Arial" panose="020B0604020202020204" pitchFamily="34" charset="0"/>
                        </a:defRPr>
                      </a:lvl1pPr>
                      <a:lvl2pPr marL="742950" indent="-285750" defTabSz="685800">
                        <a:spcBef>
                          <a:spcPct val="20000"/>
                        </a:spcBef>
                        <a:defRPr sz="2400">
                          <a:solidFill>
                            <a:schemeClr val="tx1"/>
                          </a:solidFill>
                          <a:latin typeface="Arial" panose="020B0604020202020204" pitchFamily="34" charset="0"/>
                        </a:defRPr>
                      </a:lvl2pPr>
                      <a:lvl3pPr marL="1143000" indent="-228600" defTabSz="685800">
                        <a:spcBef>
                          <a:spcPct val="20000"/>
                        </a:spcBef>
                        <a:defRPr sz="2000">
                          <a:solidFill>
                            <a:schemeClr val="tx1"/>
                          </a:solidFill>
                          <a:latin typeface="Arial" panose="020B0604020202020204" pitchFamily="34" charset="0"/>
                        </a:defRPr>
                      </a:lvl3pPr>
                      <a:lvl4pPr marL="1600200" indent="-228600" defTabSz="685800">
                        <a:spcBef>
                          <a:spcPct val="20000"/>
                        </a:spcBef>
                        <a:defRPr>
                          <a:solidFill>
                            <a:schemeClr val="tx1"/>
                          </a:solidFill>
                          <a:latin typeface="Arial" panose="020B0604020202020204" pitchFamily="34" charset="0"/>
                        </a:defRPr>
                      </a:lvl4pPr>
                      <a:lvl5pPr marL="2057400" indent="-228600" defTabSz="685800">
                        <a:spcBef>
                          <a:spcPct val="20000"/>
                        </a:spcBef>
                        <a:defRPr>
                          <a:solidFill>
                            <a:schemeClr val="tx1"/>
                          </a:solidFill>
                          <a:latin typeface="Arial" panose="020B0604020202020204" pitchFamily="34" charset="0"/>
                        </a:defRPr>
                      </a:lvl5pPr>
                      <a:lvl6pPr marL="2514600" indent="-228600" defTabSz="685800" eaLnBrk="0" fontAlgn="base" hangingPunct="0">
                        <a:spcBef>
                          <a:spcPct val="20000"/>
                        </a:spcBef>
                        <a:spcAft>
                          <a:spcPct val="0"/>
                        </a:spcAft>
                        <a:defRPr>
                          <a:solidFill>
                            <a:schemeClr val="tx1"/>
                          </a:solidFill>
                          <a:latin typeface="Arial" panose="020B0604020202020204" pitchFamily="34" charset="0"/>
                        </a:defRPr>
                      </a:lvl6pPr>
                      <a:lvl7pPr marL="2971800" indent="-228600" defTabSz="685800" eaLnBrk="0" fontAlgn="base" hangingPunct="0">
                        <a:spcBef>
                          <a:spcPct val="20000"/>
                        </a:spcBef>
                        <a:spcAft>
                          <a:spcPct val="0"/>
                        </a:spcAft>
                        <a:defRPr>
                          <a:solidFill>
                            <a:schemeClr val="tx1"/>
                          </a:solidFill>
                          <a:latin typeface="Arial" panose="020B0604020202020204" pitchFamily="34" charset="0"/>
                        </a:defRPr>
                      </a:lvl7pPr>
                      <a:lvl8pPr marL="3429000" indent="-228600" defTabSz="685800" eaLnBrk="0" fontAlgn="base" hangingPunct="0">
                        <a:spcBef>
                          <a:spcPct val="20000"/>
                        </a:spcBef>
                        <a:spcAft>
                          <a:spcPct val="0"/>
                        </a:spcAft>
                        <a:defRPr>
                          <a:solidFill>
                            <a:schemeClr val="tx1"/>
                          </a:solidFill>
                          <a:latin typeface="Arial" panose="020B0604020202020204" pitchFamily="34" charset="0"/>
                        </a:defRPr>
                      </a:lvl8pPr>
                      <a:lvl9pPr marL="3886200" indent="-228600" defTabSz="6858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Modeļa proporcijas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9880">
                <a:tc>
                  <a:txBody>
                    <a:bodyPr/>
                    <a:lstStyle>
                      <a:lvl1pPr defTabSz="685800">
                        <a:spcBef>
                          <a:spcPct val="20000"/>
                        </a:spcBef>
                        <a:defRPr sz="2800">
                          <a:solidFill>
                            <a:schemeClr val="tx1"/>
                          </a:solidFill>
                          <a:latin typeface="Arial" panose="020B0604020202020204" pitchFamily="34" charset="0"/>
                        </a:defRPr>
                      </a:lvl1pPr>
                      <a:lvl2pPr marL="742950" indent="-285750" defTabSz="685800">
                        <a:spcBef>
                          <a:spcPct val="20000"/>
                        </a:spcBef>
                        <a:defRPr sz="2400">
                          <a:solidFill>
                            <a:schemeClr val="tx1"/>
                          </a:solidFill>
                          <a:latin typeface="Arial" panose="020B0604020202020204" pitchFamily="34" charset="0"/>
                        </a:defRPr>
                      </a:lvl2pPr>
                      <a:lvl3pPr marL="1143000" indent="-228600" defTabSz="685800">
                        <a:spcBef>
                          <a:spcPct val="20000"/>
                        </a:spcBef>
                        <a:defRPr sz="2000">
                          <a:solidFill>
                            <a:schemeClr val="tx1"/>
                          </a:solidFill>
                          <a:latin typeface="Arial" panose="020B0604020202020204" pitchFamily="34" charset="0"/>
                        </a:defRPr>
                      </a:lvl3pPr>
                      <a:lvl4pPr marL="1600200" indent="-228600" defTabSz="685800">
                        <a:spcBef>
                          <a:spcPct val="20000"/>
                        </a:spcBef>
                        <a:defRPr>
                          <a:solidFill>
                            <a:schemeClr val="tx1"/>
                          </a:solidFill>
                          <a:latin typeface="Arial" panose="020B0604020202020204" pitchFamily="34" charset="0"/>
                        </a:defRPr>
                      </a:lvl4pPr>
                      <a:lvl5pPr marL="2057400" indent="-228600" defTabSz="685800">
                        <a:spcBef>
                          <a:spcPct val="20000"/>
                        </a:spcBef>
                        <a:defRPr>
                          <a:solidFill>
                            <a:schemeClr val="tx1"/>
                          </a:solidFill>
                          <a:latin typeface="Arial" panose="020B0604020202020204" pitchFamily="34" charset="0"/>
                        </a:defRPr>
                      </a:lvl5pPr>
                      <a:lvl6pPr marL="2514600" indent="-228600" defTabSz="685800" eaLnBrk="0" fontAlgn="base" hangingPunct="0">
                        <a:spcBef>
                          <a:spcPct val="20000"/>
                        </a:spcBef>
                        <a:spcAft>
                          <a:spcPct val="0"/>
                        </a:spcAft>
                        <a:defRPr>
                          <a:solidFill>
                            <a:schemeClr val="tx1"/>
                          </a:solidFill>
                          <a:latin typeface="Arial" panose="020B0604020202020204" pitchFamily="34" charset="0"/>
                        </a:defRPr>
                      </a:lvl6pPr>
                      <a:lvl7pPr marL="2971800" indent="-228600" defTabSz="685800" eaLnBrk="0" fontAlgn="base" hangingPunct="0">
                        <a:spcBef>
                          <a:spcPct val="20000"/>
                        </a:spcBef>
                        <a:spcAft>
                          <a:spcPct val="0"/>
                        </a:spcAft>
                        <a:defRPr>
                          <a:solidFill>
                            <a:schemeClr val="tx1"/>
                          </a:solidFill>
                          <a:latin typeface="Arial" panose="020B0604020202020204" pitchFamily="34" charset="0"/>
                        </a:defRPr>
                      </a:lvl7pPr>
                      <a:lvl8pPr marL="3429000" indent="-228600" defTabSz="685800" eaLnBrk="0" fontAlgn="base" hangingPunct="0">
                        <a:spcBef>
                          <a:spcPct val="20000"/>
                        </a:spcBef>
                        <a:spcAft>
                          <a:spcPct val="0"/>
                        </a:spcAft>
                        <a:defRPr>
                          <a:solidFill>
                            <a:schemeClr val="tx1"/>
                          </a:solidFill>
                          <a:latin typeface="Arial" panose="020B0604020202020204" pitchFamily="34" charset="0"/>
                        </a:defRPr>
                      </a:lvl8pPr>
                      <a:lvl9pPr marL="3886200" indent="-228600" defTabSz="6858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Prezentēšanas prasmes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9880">
                <a:tc>
                  <a:txBody>
                    <a:bodyPr/>
                    <a:lstStyle>
                      <a:lvl1pPr defTabSz="685800">
                        <a:spcBef>
                          <a:spcPct val="20000"/>
                        </a:spcBef>
                        <a:defRPr sz="2800">
                          <a:solidFill>
                            <a:schemeClr val="tx1"/>
                          </a:solidFill>
                          <a:latin typeface="Arial" panose="020B0604020202020204" pitchFamily="34" charset="0"/>
                        </a:defRPr>
                      </a:lvl1pPr>
                      <a:lvl2pPr marL="742950" indent="-285750" defTabSz="685800">
                        <a:spcBef>
                          <a:spcPct val="20000"/>
                        </a:spcBef>
                        <a:defRPr sz="2400">
                          <a:solidFill>
                            <a:schemeClr val="tx1"/>
                          </a:solidFill>
                          <a:latin typeface="Arial" panose="020B0604020202020204" pitchFamily="34" charset="0"/>
                        </a:defRPr>
                      </a:lvl2pPr>
                      <a:lvl3pPr marL="1143000" indent="-228600" defTabSz="685800">
                        <a:spcBef>
                          <a:spcPct val="20000"/>
                        </a:spcBef>
                        <a:defRPr sz="2000">
                          <a:solidFill>
                            <a:schemeClr val="tx1"/>
                          </a:solidFill>
                          <a:latin typeface="Arial" panose="020B0604020202020204" pitchFamily="34" charset="0"/>
                        </a:defRPr>
                      </a:lvl3pPr>
                      <a:lvl4pPr marL="1600200" indent="-228600" defTabSz="685800">
                        <a:spcBef>
                          <a:spcPct val="20000"/>
                        </a:spcBef>
                        <a:defRPr>
                          <a:solidFill>
                            <a:schemeClr val="tx1"/>
                          </a:solidFill>
                          <a:latin typeface="Arial" panose="020B0604020202020204" pitchFamily="34" charset="0"/>
                        </a:defRPr>
                      </a:lvl4pPr>
                      <a:lvl5pPr marL="2057400" indent="-228600" defTabSz="685800">
                        <a:spcBef>
                          <a:spcPct val="20000"/>
                        </a:spcBef>
                        <a:defRPr>
                          <a:solidFill>
                            <a:schemeClr val="tx1"/>
                          </a:solidFill>
                          <a:latin typeface="Arial" panose="020B0604020202020204" pitchFamily="34" charset="0"/>
                        </a:defRPr>
                      </a:lvl5pPr>
                      <a:lvl6pPr marL="2514600" indent="-228600" defTabSz="685800" eaLnBrk="0" fontAlgn="base" hangingPunct="0">
                        <a:spcBef>
                          <a:spcPct val="20000"/>
                        </a:spcBef>
                        <a:spcAft>
                          <a:spcPct val="0"/>
                        </a:spcAft>
                        <a:defRPr>
                          <a:solidFill>
                            <a:schemeClr val="tx1"/>
                          </a:solidFill>
                          <a:latin typeface="Arial" panose="020B0604020202020204" pitchFamily="34" charset="0"/>
                        </a:defRPr>
                      </a:lvl6pPr>
                      <a:lvl7pPr marL="2971800" indent="-228600" defTabSz="685800" eaLnBrk="0" fontAlgn="base" hangingPunct="0">
                        <a:spcBef>
                          <a:spcPct val="20000"/>
                        </a:spcBef>
                        <a:spcAft>
                          <a:spcPct val="0"/>
                        </a:spcAft>
                        <a:defRPr>
                          <a:solidFill>
                            <a:schemeClr val="tx1"/>
                          </a:solidFill>
                          <a:latin typeface="Arial" panose="020B0604020202020204" pitchFamily="34" charset="0"/>
                        </a:defRPr>
                      </a:lvl7pPr>
                      <a:lvl8pPr marL="3429000" indent="-228600" defTabSz="685800" eaLnBrk="0" fontAlgn="base" hangingPunct="0">
                        <a:spcBef>
                          <a:spcPct val="20000"/>
                        </a:spcBef>
                        <a:spcAft>
                          <a:spcPct val="0"/>
                        </a:spcAft>
                        <a:defRPr>
                          <a:solidFill>
                            <a:schemeClr val="tx1"/>
                          </a:solidFill>
                          <a:latin typeface="Arial" panose="020B0604020202020204" pitchFamily="34" charset="0"/>
                        </a:defRPr>
                      </a:lvl8pPr>
                      <a:lvl9pPr marL="3886200" indent="-228600" defTabSz="6858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Atbildes uz 2 jautājumiem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324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Sniegta AS vismaz 2 skolēnu modeļiem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7789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lv-LV" altLang="lv-LV"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Glīts noformējums</a:t>
                      </a:r>
                      <a:endPar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lv-LV" altLang="lv-LV"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Darbs nofotografēts un prezentēts laikā</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lv-LV" altLang="lv-LV"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Kopā: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977583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65125"/>
            <a:ext cx="4416380" cy="729579"/>
          </a:xfrm>
        </p:spPr>
        <p:txBody>
          <a:bodyPr>
            <a:normAutofit fontScale="90000"/>
          </a:bodyPr>
          <a:lstStyle/>
          <a:p>
            <a:pPr marL="228600" lvl="0" indent="-228600" algn="ctr">
              <a:spcBef>
                <a:spcPts val="1000"/>
              </a:spcBef>
            </a:pPr>
            <a:r>
              <a:rPr lang="lv-LV" sz="3600" b="1" dirty="0">
                <a:solidFill>
                  <a:prstClr val="black"/>
                </a:solidFill>
                <a:latin typeface="Times New Roman" panose="02020603050405020304" pitchFamily="18" charset="0"/>
                <a:ea typeface="+mn-ea"/>
                <a:cs typeface="Times New Roman" panose="02020603050405020304" pitchFamily="18" charset="0"/>
              </a:rPr>
              <a:t>Radošie rakstu </a:t>
            </a:r>
            <a:r>
              <a:rPr lang="lv-LV" sz="3600" b="1" dirty="0" smtClean="0">
                <a:solidFill>
                  <a:prstClr val="black"/>
                </a:solidFill>
                <a:latin typeface="Times New Roman" panose="02020603050405020304" pitchFamily="18" charset="0"/>
                <a:ea typeface="+mn-ea"/>
                <a:cs typeface="Times New Roman" panose="02020603050405020304" pitchFamily="18" charset="0"/>
              </a:rPr>
              <a:t>darbi</a:t>
            </a:r>
            <a:r>
              <a:rPr lang="lv-LV" sz="3600" b="1" dirty="0">
                <a:solidFill>
                  <a:prstClr val="black"/>
                </a:solidFill>
                <a:latin typeface="Times New Roman" panose="02020603050405020304" pitchFamily="18" charset="0"/>
                <a:ea typeface="+mn-ea"/>
                <a:cs typeface="Times New Roman" panose="02020603050405020304" pitchFamily="18" charset="0"/>
              </a:rPr>
              <a:t/>
            </a:r>
            <a:br>
              <a:rPr lang="lv-LV" sz="3600" b="1" dirty="0">
                <a:solidFill>
                  <a:prstClr val="black"/>
                </a:solidFill>
                <a:latin typeface="Times New Roman" panose="02020603050405020304" pitchFamily="18" charset="0"/>
                <a:ea typeface="+mn-ea"/>
                <a:cs typeface="Times New Roman" panose="02020603050405020304" pitchFamily="18" charset="0"/>
              </a:rPr>
            </a:br>
            <a:r>
              <a:rPr lang="lv-LV" sz="3600" b="1" dirty="0" smtClean="0">
                <a:solidFill>
                  <a:prstClr val="black"/>
                </a:solidFill>
                <a:latin typeface="Times New Roman" panose="02020603050405020304" pitchFamily="18" charset="0"/>
                <a:ea typeface="+mn-ea"/>
                <a:cs typeface="Times New Roman" panose="02020603050405020304" pitchFamily="18" charset="0"/>
              </a:rPr>
              <a:t>Intervijas</a:t>
            </a:r>
            <a:endParaRPr lang="lv-LV" dirty="0"/>
          </a:p>
        </p:txBody>
      </p:sp>
      <p:graphicFrame>
        <p:nvGraphicFramePr>
          <p:cNvPr id="3" name="Tabula 2"/>
          <p:cNvGraphicFramePr>
            <a:graphicFrameLocks noGrp="1"/>
          </p:cNvGraphicFramePr>
          <p:nvPr>
            <p:extLst>
              <p:ext uri="{D42A27DB-BD31-4B8C-83A1-F6EECF244321}">
                <p14:modId xmlns:p14="http://schemas.microsoft.com/office/powerpoint/2010/main" val="1575269452"/>
              </p:ext>
            </p:extLst>
          </p:nvPr>
        </p:nvGraphicFramePr>
        <p:xfrm>
          <a:off x="373486" y="2299157"/>
          <a:ext cx="4778064" cy="3966508"/>
        </p:xfrm>
        <a:graphic>
          <a:graphicData uri="http://schemas.openxmlformats.org/drawingml/2006/table">
            <a:tbl>
              <a:tblPr firstRow="1" firstCol="1" bandRow="1"/>
              <a:tblGrid>
                <a:gridCol w="1592688"/>
                <a:gridCol w="1592688"/>
                <a:gridCol w="1592688"/>
              </a:tblGrid>
              <a:tr h="592243">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valsts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Olšūna</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err="1">
                          <a:effectLst/>
                          <a:latin typeface="Times New Roman" panose="02020603050405020304" pitchFamily="18" charset="0"/>
                          <a:ea typeface="Calibri" panose="020F0502020204030204" pitchFamily="34" charset="0"/>
                          <a:cs typeface="Times New Roman" panose="02020603050405020304" pitchFamily="18" charset="0"/>
                        </a:rPr>
                        <a:t>Hlorofilīns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186">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Vienmājnieks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dzimta</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Papīrs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428">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Sakne</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Puteksnis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nodalījums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792">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ģints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cap="all" dirty="0">
                          <a:effectLst/>
                          <a:latin typeface="Times New Roman" panose="02020603050405020304" pitchFamily="18" charset="0"/>
                          <a:ea typeface="Calibri" panose="020F0502020204030204" pitchFamily="34" charset="0"/>
                          <a:cs typeface="Times New Roman" panose="02020603050405020304" pitchFamily="18" charset="0"/>
                        </a:rPr>
                        <a:t>Ziemassvētki</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Skābeklis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791">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Stumbrs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klase</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Mūzikas instrumenti</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34">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rinda</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Vainags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Introducēts augs</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34">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dirty="0">
                          <a:effectLst/>
                          <a:latin typeface="Times New Roman" panose="02020603050405020304" pitchFamily="18" charset="0"/>
                          <a:ea typeface="Calibri" panose="020F0502020204030204" pitchFamily="34" charset="0"/>
                          <a:cs typeface="Times New Roman" panose="02020603050405020304" pitchFamily="18" charset="0"/>
                        </a:rPr>
                        <a:t>Lapas</a:t>
                      </a: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Čiekuri</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1050" b="1" dirty="0" smtClean="0">
                          <a:effectLst/>
                          <a:latin typeface="Times New Roman" panose="02020603050405020304" pitchFamily="18" charset="0"/>
                          <a:ea typeface="Calibri" panose="020F0502020204030204" pitchFamily="34" charset="0"/>
                          <a:cs typeface="Times New Roman" panose="02020603050405020304" pitchFamily="18" charset="0"/>
                        </a:rPr>
                        <a:t>Suga </a:t>
                      </a:r>
                      <a:r>
                        <a:rPr lang="lv-LV" sz="105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94" marR="3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aisnstūris 6"/>
          <p:cNvSpPr/>
          <p:nvPr/>
        </p:nvSpPr>
        <p:spPr>
          <a:xfrm>
            <a:off x="979285" y="1345849"/>
            <a:ext cx="3953903" cy="477888"/>
          </a:xfrm>
          <a:prstGeom prst="rect">
            <a:avLst/>
          </a:prstGeom>
        </p:spPr>
        <p:txBody>
          <a:bodyPr wrap="none">
            <a:spAutoFit/>
          </a:bodyPr>
          <a:lstStyle/>
          <a:p>
            <a:pPr algn="ctr">
              <a:lnSpc>
                <a:spcPct val="107000"/>
              </a:lnSpc>
              <a:spcAft>
                <a:spcPts val="0"/>
              </a:spcAft>
            </a:pPr>
            <a:r>
              <a:rPr lang="lv-LV" sz="1200" b="1" cap="all" dirty="0">
                <a:latin typeface="Times New Roman" panose="02020603050405020304" pitchFamily="18" charset="0"/>
                <a:ea typeface="Calibri" panose="020F0502020204030204" pitchFamily="34" charset="0"/>
                <a:cs typeface="Times New Roman" panose="02020603050405020304" pitchFamily="18" charset="0"/>
              </a:rPr>
              <a:t>I</a:t>
            </a:r>
            <a:r>
              <a:rPr lang="lv-LV" sz="1200" b="1" dirty="0">
                <a:latin typeface="Times New Roman" panose="02020603050405020304" pitchFamily="18" charset="0"/>
                <a:ea typeface="Calibri" panose="020F0502020204030204" pitchFamily="34" charset="0"/>
                <a:cs typeface="Times New Roman" panose="02020603050405020304" pitchFamily="18" charset="0"/>
              </a:rPr>
              <a:t>ZVEIDO INTERVIJU AR ZIEMASSVĒTKU  EGLĪTI, </a:t>
            </a:r>
            <a:endParaRPr lang="lv-LV"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lv-LV" sz="1200" b="1" dirty="0" smtClean="0">
                <a:latin typeface="Times New Roman" panose="02020603050405020304" pitchFamily="18" charset="0"/>
                <a:ea typeface="Calibri" panose="020F0502020204030204" pitchFamily="34" charset="0"/>
                <a:cs typeface="Times New Roman" panose="02020603050405020304" pitchFamily="18" charset="0"/>
              </a:rPr>
              <a:t>IZMANTOJOT </a:t>
            </a:r>
            <a:r>
              <a:rPr lang="lv-LV" sz="1200" b="1" dirty="0">
                <a:latin typeface="Times New Roman" panose="02020603050405020304" pitchFamily="18" charset="0"/>
                <a:ea typeface="Calibri" panose="020F0502020204030204" pitchFamily="34" charset="0"/>
                <a:cs typeface="Times New Roman" panose="02020603050405020304" pitchFamily="18" charset="0"/>
              </a:rPr>
              <a:t>DOTO!</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aisnstūris 7"/>
          <p:cNvSpPr/>
          <p:nvPr/>
        </p:nvSpPr>
        <p:spPr>
          <a:xfrm>
            <a:off x="5589431" y="682492"/>
            <a:ext cx="6096000" cy="5262979"/>
          </a:xfrm>
          <a:prstGeom prst="rect">
            <a:avLst/>
          </a:prstGeom>
        </p:spPr>
        <p:txBody>
          <a:bodyPr>
            <a:spAutoFit/>
          </a:bodyPr>
          <a:lstStyle/>
          <a:p>
            <a:pPr algn="r"/>
            <a:r>
              <a:rPr lang="lv-LV" sz="1200" b="1" dirty="0">
                <a:latin typeface="Times New Roman" panose="02020603050405020304" pitchFamily="18" charset="0"/>
                <a:ea typeface="Calibri" panose="020F0502020204030204" pitchFamily="34" charset="0"/>
                <a:cs typeface="Times New Roman" panose="02020603050405020304" pitchFamily="18" charset="0"/>
              </a:rPr>
              <a:t>Intervētājs </a:t>
            </a:r>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b="1" dirty="0">
                <a:latin typeface="Times New Roman" panose="02020603050405020304" pitchFamily="18" charset="0"/>
                <a:ea typeface="Calibri" panose="020F0502020204030204" pitchFamily="34" charset="0"/>
                <a:cs typeface="Times New Roman" panose="02020603050405020304" pitchFamily="18" charset="0"/>
              </a:rPr>
              <a:t>Intervējamais </a:t>
            </a:r>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 </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 </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Intervijas mērķis</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ct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1. Jaut. :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err="1">
                <a:latin typeface="Times New Roman" panose="02020603050405020304" pitchFamily="18" charset="0"/>
                <a:ea typeface="Calibri" panose="020F0502020204030204" pitchFamily="34" charset="0"/>
                <a:cs typeface="Times New Roman" panose="02020603050405020304" pitchFamily="18" charset="0"/>
              </a:rPr>
              <a:t>Atb</a:t>
            </a: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2. Jaut. :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err="1">
                <a:latin typeface="Times New Roman" panose="02020603050405020304" pitchFamily="18" charset="0"/>
                <a:ea typeface="Calibri" panose="020F0502020204030204" pitchFamily="34" charset="0"/>
                <a:cs typeface="Times New Roman" panose="02020603050405020304" pitchFamily="18" charset="0"/>
              </a:rPr>
              <a:t>Atb</a:t>
            </a: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3. Jaut.: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p>
          <a:p>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err="1">
                <a:latin typeface="Times New Roman" panose="02020603050405020304" pitchFamily="18" charset="0"/>
                <a:ea typeface="Calibri" panose="020F0502020204030204" pitchFamily="34" charset="0"/>
                <a:cs typeface="Times New Roman" panose="02020603050405020304" pitchFamily="18" charset="0"/>
              </a:rPr>
              <a:t>Atb</a:t>
            </a: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8.  Jaut. :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err="1">
                <a:latin typeface="Times New Roman" panose="02020603050405020304" pitchFamily="18" charset="0"/>
                <a:ea typeface="Calibri" panose="020F0502020204030204" pitchFamily="34" charset="0"/>
                <a:cs typeface="Times New Roman" panose="02020603050405020304" pitchFamily="18" charset="0"/>
              </a:rPr>
              <a:t>Atb</a:t>
            </a: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r>
              <a:rPr lang="lv-LV"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 </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r>
              <a:rPr lang="lv-LV" sz="1200" b="1" dirty="0">
                <a:latin typeface="Times New Roman" panose="02020603050405020304" pitchFamily="18" charset="0"/>
                <a:ea typeface="Calibri" panose="020F0502020204030204" pitchFamily="34" charset="0"/>
                <a:cs typeface="Times New Roman" panose="02020603050405020304" pitchFamily="18" charset="0"/>
              </a:rPr>
              <a:t>Datums</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dirty="0">
                <a:latin typeface="Times New Roman" panose="02020603050405020304" pitchFamily="18" charset="0"/>
                <a:ea typeface="Calibri" panose="020F0502020204030204" pitchFamily="34" charset="0"/>
                <a:cs typeface="Times New Roman" panose="02020603050405020304" pitchFamily="18" charset="0"/>
              </a:rPr>
              <a:t>……………..</a:t>
            </a:r>
            <a:r>
              <a:rPr lang="lv-LV" sz="1200" b="1" dirty="0">
                <a:latin typeface="Times New Roman" panose="02020603050405020304" pitchFamily="18" charset="0"/>
                <a:ea typeface="Calibri" panose="020F0502020204030204" pitchFamily="34" charset="0"/>
                <a:cs typeface="Times New Roman" panose="02020603050405020304" pitchFamily="18" charset="0"/>
              </a:rPr>
              <a:t> </a:t>
            </a:r>
            <a:r>
              <a:rPr lang="lv-LV" sz="1200"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latin typeface="Calibri" panose="020F0502020204030204" pitchFamily="34" charset="0"/>
              <a:ea typeface="Calibri" panose="020F0502020204030204" pitchFamily="34" charset="0"/>
              <a:cs typeface="Times New Roman" panose="02020603050405020304" pitchFamily="18" charset="0"/>
            </a:endParaRPr>
          </a:p>
          <a:p>
            <a:pPr algn="r"/>
            <a:r>
              <a:rPr lang="lv-LV" sz="1200" b="1" dirty="0">
                <a:latin typeface="Times New Roman" panose="02020603050405020304" pitchFamily="18" charset="0"/>
                <a:ea typeface="Calibri" panose="020F0502020204030204" pitchFamily="34" charset="0"/>
                <a:cs typeface="Times New Roman" panose="02020603050405020304" pitchFamily="18" charset="0"/>
              </a:rPr>
              <a:t>Paraksts / </a:t>
            </a:r>
            <a:r>
              <a:rPr lang="lv-LV" sz="1200" b="1" dirty="0" err="1">
                <a:latin typeface="Times New Roman" panose="02020603050405020304" pitchFamily="18" charset="0"/>
                <a:ea typeface="Calibri" panose="020F0502020204030204" pitchFamily="34" charset="0"/>
                <a:cs typeface="Times New Roman" panose="02020603050405020304" pitchFamily="18" charset="0"/>
              </a:rPr>
              <a:t>atšifrēkjums</a:t>
            </a:r>
            <a:r>
              <a:rPr lang="lv-LV" sz="1200" b="1" dirty="0">
                <a:latin typeface="Times New Roman" panose="02020603050405020304" pitchFamily="18" charset="0"/>
                <a:ea typeface="Calibri" panose="020F0502020204030204" pitchFamily="34" charset="0"/>
                <a:cs typeface="Times New Roman" panose="02020603050405020304" pitchFamily="18" charset="0"/>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176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19101" y="321489"/>
            <a:ext cx="4070684" cy="645528"/>
          </a:xfrm>
        </p:spPr>
        <p:txBody>
          <a:bodyPr>
            <a:normAutofit fontScale="90000"/>
          </a:bodyPr>
          <a:lstStyle/>
          <a:p>
            <a:pPr algn="ctr"/>
            <a:r>
              <a:rPr lang="lv-LV" sz="3600" b="1" dirty="0" smtClean="0">
                <a:solidFill>
                  <a:prstClr val="black"/>
                </a:solidFill>
                <a:latin typeface="Times New Roman" panose="02020603050405020304" pitchFamily="18" charset="0"/>
                <a:cs typeface="Times New Roman" panose="02020603050405020304" pitchFamily="18" charset="0"/>
              </a:rPr>
              <a:t>Intervijas kritēriji</a:t>
            </a:r>
            <a:br>
              <a:rPr lang="lv-LV" sz="3600" b="1" dirty="0" smtClean="0">
                <a:solidFill>
                  <a:prstClr val="black"/>
                </a:solidFill>
                <a:latin typeface="Times New Roman" panose="02020603050405020304" pitchFamily="18" charset="0"/>
                <a:cs typeface="Times New Roman" panose="02020603050405020304" pitchFamily="18" charset="0"/>
              </a:rPr>
            </a:br>
            <a:r>
              <a:rPr lang="lv-LV" sz="3600" b="1" dirty="0" smtClean="0">
                <a:solidFill>
                  <a:prstClr val="black"/>
                </a:solidFill>
                <a:latin typeface="Times New Roman" panose="02020603050405020304" pitchFamily="18" charset="0"/>
                <a:cs typeface="Times New Roman" panose="02020603050405020304" pitchFamily="18" charset="0"/>
              </a:rPr>
              <a:t>vidusskolā:</a:t>
            </a:r>
            <a:endParaRPr lang="lv-LV" dirty="0"/>
          </a:p>
        </p:txBody>
      </p:sp>
      <p:sp>
        <p:nvSpPr>
          <p:cNvPr id="3" name="Satura vietturis 2"/>
          <p:cNvSpPr>
            <a:spLocks noGrp="1"/>
          </p:cNvSpPr>
          <p:nvPr>
            <p:ph idx="1"/>
          </p:nvPr>
        </p:nvSpPr>
        <p:spPr>
          <a:xfrm>
            <a:off x="4740442" y="365126"/>
            <a:ext cx="7092559" cy="6492873"/>
          </a:xfrm>
        </p:spPr>
        <p:txBody>
          <a:bodyPr>
            <a:normAutofit/>
          </a:bodyPr>
          <a:lstStyle/>
          <a:p>
            <a:pPr marL="0" indent="0" algn="r">
              <a:lnSpc>
                <a:spcPct val="120000"/>
              </a:lnSpc>
              <a:spcBef>
                <a:spcPts val="0"/>
              </a:spcBef>
              <a:buNone/>
            </a:pPr>
            <a:r>
              <a:rPr lang="lv-LV" sz="1200" b="1" dirty="0">
                <a:latin typeface="Times New Roman" panose="02020603050405020304" pitchFamily="18" charset="0"/>
                <a:ea typeface="Calibri" panose="020F0502020204030204" pitchFamily="34" charset="0"/>
              </a:rPr>
              <a:t>Intervētājs </a:t>
            </a:r>
            <a:r>
              <a:rPr lang="lv-LV" sz="1200" dirty="0">
                <a:latin typeface="Calibri" panose="020F0502020204030204" pitchFamily="34" charset="0"/>
                <a:ea typeface="Calibri" panose="020F0502020204030204" pitchFamily="34" charset="0"/>
                <a:cs typeface="Calibri" panose="020F0502020204030204" pitchFamily="34" charset="0"/>
              </a:rPr>
              <a:t>Madonas Valsts ģimnāzijas </a:t>
            </a:r>
            <a:endParaRPr lang="lv-LV" sz="1200" dirty="0" smtClean="0">
              <a:latin typeface="Arial" panose="020B0604020202020204" pitchFamily="34" charset="0"/>
              <a:ea typeface="Calibri" panose="020F0502020204030204" pitchFamily="34" charset="0"/>
            </a:endParaRPr>
          </a:p>
          <a:p>
            <a:pPr marL="0" indent="0" algn="r">
              <a:lnSpc>
                <a:spcPct val="120000"/>
              </a:lnSpc>
              <a:spcBef>
                <a:spcPts val="0"/>
              </a:spcBef>
              <a:buNone/>
            </a:pPr>
            <a:r>
              <a:rPr lang="lv-LV" sz="1200" dirty="0" smtClean="0">
                <a:latin typeface="Calibri" panose="020F0502020204030204" pitchFamily="34" charset="0"/>
                <a:ea typeface="Calibri" panose="020F0502020204030204" pitchFamily="34" charset="0"/>
                <a:cs typeface="Calibri" panose="020F0502020204030204" pitchFamily="34" charset="0"/>
              </a:rPr>
              <a:t>……………………………………..…………</a:t>
            </a:r>
            <a:endParaRPr lang="lv-LV" sz="1200" dirty="0">
              <a:latin typeface="Arial" panose="020B0604020202020204" pitchFamily="34" charset="0"/>
              <a:ea typeface="Arial" panose="020B0604020202020204" pitchFamily="34" charset="0"/>
            </a:endParaRPr>
          </a:p>
          <a:p>
            <a:pPr marL="0" indent="0" algn="r">
              <a:lnSpc>
                <a:spcPct val="120000"/>
              </a:lnSpc>
              <a:spcBef>
                <a:spcPts val="0"/>
              </a:spcBef>
              <a:buNone/>
            </a:pPr>
            <a:r>
              <a:rPr lang="lv-LV" sz="1200" b="1" dirty="0">
                <a:latin typeface="Times New Roman" panose="02020603050405020304" pitchFamily="18" charset="0"/>
                <a:ea typeface="Calibri" panose="020F0502020204030204" pitchFamily="34" charset="0"/>
              </a:rPr>
              <a:t>Intervējamais </a:t>
            </a:r>
            <a:r>
              <a:rPr lang="lv-LV" sz="1200" dirty="0" err="1" smtClean="0">
                <a:latin typeface="Calibri" panose="020F0502020204030204" pitchFamily="34" charset="0"/>
                <a:ea typeface="Calibri" panose="020F0502020204030204" pitchFamily="34" charset="0"/>
                <a:cs typeface="Calibri" panose="020F0502020204030204" pitchFamily="34" charset="0"/>
              </a:rPr>
              <a:t>Urīnizvadorgānsistēmas</a:t>
            </a:r>
            <a:endParaRPr lang="lv-LV" sz="1200" dirty="0" smtClean="0">
              <a:latin typeface="Arial" panose="020B0604020202020204" pitchFamily="34" charset="0"/>
              <a:ea typeface="Calibri" panose="020F0502020204030204" pitchFamily="34" charset="0"/>
            </a:endParaRPr>
          </a:p>
          <a:p>
            <a:pPr marL="0" indent="0" algn="r">
              <a:lnSpc>
                <a:spcPct val="120000"/>
              </a:lnSpc>
              <a:spcBef>
                <a:spcPts val="0"/>
              </a:spcBef>
              <a:buNone/>
            </a:pPr>
            <a:r>
              <a:rPr lang="lv-LV" sz="1200" dirty="0">
                <a:latin typeface="Calibri" panose="020F0502020204030204" pitchFamily="34" charset="0"/>
                <a:ea typeface="Calibri" panose="020F0502020204030204" pitchFamily="34" charset="0"/>
                <a:cs typeface="Calibri" panose="020F0502020204030204" pitchFamily="34" charset="0"/>
              </a:rPr>
              <a:t>g</a:t>
            </a:r>
            <a:r>
              <a:rPr lang="lv-LV" sz="1200" dirty="0" smtClean="0">
                <a:latin typeface="Calibri" panose="020F0502020204030204" pitchFamily="34" charset="0"/>
                <a:ea typeface="Calibri" panose="020F0502020204030204" pitchFamily="34" charset="0"/>
                <a:cs typeface="Calibri" panose="020F0502020204030204" pitchFamily="34" charset="0"/>
              </a:rPr>
              <a:t>alvenais orgāns</a:t>
            </a:r>
            <a:r>
              <a:rPr lang="lv-LV" sz="1200" dirty="0" smtClean="0">
                <a:latin typeface="Arial" panose="020B0604020202020204" pitchFamily="34" charset="0"/>
                <a:ea typeface="Calibri" panose="020F0502020204030204" pitchFamily="34" charset="0"/>
              </a:rPr>
              <a:t>- n</a:t>
            </a:r>
            <a:r>
              <a:rPr lang="lv-LV" sz="1200" dirty="0" smtClean="0">
                <a:latin typeface="Calibri" panose="020F0502020204030204" pitchFamily="34" charset="0"/>
                <a:ea typeface="Calibri" panose="020F0502020204030204" pitchFamily="34" charset="0"/>
                <a:cs typeface="Calibri" panose="020F0502020204030204" pitchFamily="34" charset="0"/>
              </a:rPr>
              <a:t>ieres</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a:latin typeface="Times New Roman" panose="02020603050405020304" pitchFamily="18" charset="0"/>
                <a:ea typeface="Calibri" panose="020F0502020204030204" pitchFamily="34" charset="0"/>
              </a:rPr>
              <a:t>Intervijas mērķis</a:t>
            </a:r>
            <a:r>
              <a:rPr lang="lv-LV" sz="1200" dirty="0">
                <a:latin typeface="Times New Roman" panose="02020603050405020304" pitchFamily="18" charset="0"/>
                <a:ea typeface="Calibri" panose="020F0502020204030204" pitchFamily="34" charset="0"/>
              </a:rPr>
              <a:t>: </a:t>
            </a:r>
            <a:r>
              <a:rPr lang="lv-LV" sz="1200" dirty="0">
                <a:latin typeface="Calibri" panose="020F0502020204030204" pitchFamily="34" charset="0"/>
                <a:ea typeface="Calibri" panose="020F0502020204030204" pitchFamily="34" charset="0"/>
                <a:cs typeface="Calibri" panose="020F0502020204030204" pitchFamily="34" charset="0"/>
              </a:rPr>
              <a:t>Izzināt </a:t>
            </a:r>
            <a:r>
              <a:rPr lang="lv-LV" sz="1200" dirty="0" err="1">
                <a:latin typeface="Calibri" panose="020F0502020204030204" pitchFamily="34" charset="0"/>
                <a:ea typeface="Calibri" panose="020F0502020204030204" pitchFamily="34" charset="0"/>
                <a:cs typeface="Calibri" panose="020F0502020204030204" pitchFamily="34" charset="0"/>
              </a:rPr>
              <a:t>urīnizvadorgānsistēmas</a:t>
            </a:r>
            <a:r>
              <a:rPr lang="lv-LV" sz="1200" dirty="0">
                <a:latin typeface="Calibri" panose="020F0502020204030204" pitchFamily="34" charset="0"/>
                <a:ea typeface="Calibri" panose="020F0502020204030204" pitchFamily="34" charset="0"/>
                <a:cs typeface="Calibri" panose="020F0502020204030204" pitchFamily="34" charset="0"/>
              </a:rPr>
              <a:t> galvenā orgāna nieru ikdienu, dzīves mērķi un uzdevumus.</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dirty="0">
                <a:latin typeface="Calibri" panose="020F0502020204030204" pitchFamily="34" charset="0"/>
                <a:ea typeface="Calibri" panose="020F0502020204030204" pitchFamily="34" charset="0"/>
                <a:cs typeface="Calibri" panose="020F0502020204030204" pitchFamily="34" charset="0"/>
              </a:rPr>
              <a:t>Labrīt, Nieru dvīnes! </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dirty="0">
                <a:latin typeface="Calibri" panose="020F0502020204030204" pitchFamily="34" charset="0"/>
                <a:ea typeface="Calibri" panose="020F0502020204030204" pitchFamily="34" charset="0"/>
                <a:cs typeface="Calibri" panose="020F0502020204030204" pitchFamily="34" charset="0"/>
              </a:rPr>
              <a:t>Paldies, ka piekritāt šī rīta intervijai. Es domāju, ka tā būs vērtīga ne tikai man, bet arī mūsu lasītajiem. </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a:latin typeface="Times New Roman" panose="02020603050405020304" pitchFamily="18" charset="0"/>
                <a:ea typeface="Calibri" panose="020F0502020204030204" pitchFamily="34" charset="0"/>
              </a:rPr>
              <a:t>1. Jaut. : </a:t>
            </a:r>
            <a:r>
              <a:rPr lang="lv-LV" sz="1200" b="1" dirty="0">
                <a:latin typeface="Calibri" panose="020F0502020204030204" pitchFamily="34" charset="0"/>
                <a:ea typeface="Calibri" panose="020F0502020204030204" pitchFamily="34" charset="0"/>
                <a:cs typeface="Calibri" panose="020F0502020204030204" pitchFamily="34" charset="0"/>
              </a:rPr>
              <a:t>Varbūt sāksim ar īsu iepazīšanos ar jums. Kā jūs sauc? Kur jūs pašlaik dzīvojiet?</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err="1">
                <a:latin typeface="Times New Roman" panose="02020603050405020304" pitchFamily="18" charset="0"/>
                <a:ea typeface="Calibri" panose="020F0502020204030204" pitchFamily="34" charset="0"/>
              </a:rPr>
              <a:t>Atb</a:t>
            </a:r>
            <a:r>
              <a:rPr lang="lv-LV" sz="1200" b="1" dirty="0">
                <a:latin typeface="Times New Roman" panose="02020603050405020304" pitchFamily="18" charset="0"/>
                <a:ea typeface="Calibri" panose="020F0502020204030204" pitchFamily="34" charset="0"/>
              </a:rPr>
              <a:t>.(Labā): </a:t>
            </a:r>
            <a:r>
              <a:rPr lang="lv-LV" sz="1200" dirty="0">
                <a:latin typeface="Times New Roman" panose="02020603050405020304" pitchFamily="18" charset="0"/>
                <a:ea typeface="Calibri" panose="020F0502020204030204" pitchFamily="34" charset="0"/>
              </a:rPr>
              <a:t>Labrīt, mani sauc Labā Niere un tā ir mana dvīņu māsa Kreisā Niere. Visu savu dzīvi esam nodzīvojušas vienā vietā, tas ir, vēdera dobuma mugurējā pusē aiz vēderplēves. Jūtamies piederīgas un visai svarīgas savai kopienai, jo visu nepieciešamo mūsu izdzīvošanai nodrošina, kāda cita organisma sistēma, piemēram, mūsu vistuvākā draudzene ir nieres artērija, kas ir no asinsrites orgānu sistēmas. Pilnīgi nevar pat visu aprakstīt, ko viņa nepārtraukti piegādā. Domāju, ka galvenais noteikti būtu arteriālās asinis,</a:t>
            </a:r>
            <a:r>
              <a:rPr lang="lv-LV" sz="1200" u="sng" dirty="0">
                <a:latin typeface="Times New Roman" panose="02020603050405020304" pitchFamily="18" charset="0"/>
                <a:ea typeface="Calibri" panose="020F0502020204030204" pitchFamily="34" charset="0"/>
              </a:rPr>
              <a:t> </a:t>
            </a:r>
            <a:r>
              <a:rPr lang="lv-LV" sz="1200" dirty="0">
                <a:latin typeface="Times New Roman" panose="02020603050405020304" pitchFamily="18" charset="0"/>
                <a:ea typeface="Calibri" panose="020F0502020204030204" pitchFamily="34" charset="0"/>
              </a:rPr>
              <a:t>kas ir pilnas ar urīnvielu  un citu vielmaiņu galaproduktiem.</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a:latin typeface="Times New Roman" panose="02020603050405020304" pitchFamily="18" charset="0"/>
                <a:ea typeface="Calibri" panose="020F0502020204030204" pitchFamily="34" charset="0"/>
              </a:rPr>
              <a:t>2. Jaut. : </a:t>
            </a:r>
            <a:r>
              <a:rPr lang="lv-LV" sz="1200" b="1" dirty="0">
                <a:latin typeface="Calibri" panose="020F0502020204030204" pitchFamily="34" charset="0"/>
                <a:ea typeface="Calibri" panose="020F0502020204030204" pitchFamily="34" charset="0"/>
                <a:cs typeface="Calibri" panose="020F0502020204030204" pitchFamily="34" charset="0"/>
              </a:rPr>
              <a:t>Cik interesanti! Gribētu uzzināt, kāpēc tiešu jums šķiet svarīgi, ka jums pievada urīnvielas un citu vielmaiņu galaproduktus? Manuprāt, visi organismi uzskatītu, ka šīs vielas ir kaitīgas un pat toksiskas, taču Jūs tās nepārtraukti gaidiet.</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err="1">
                <a:latin typeface="Times New Roman" panose="02020603050405020304" pitchFamily="18" charset="0"/>
                <a:ea typeface="Calibri" panose="020F0502020204030204" pitchFamily="34" charset="0"/>
              </a:rPr>
              <a:t>Atb</a:t>
            </a:r>
            <a:r>
              <a:rPr lang="lv-LV" sz="1200" b="1" dirty="0">
                <a:latin typeface="Times New Roman" panose="02020603050405020304" pitchFamily="18" charset="0"/>
                <a:ea typeface="Calibri" panose="020F0502020204030204" pitchFamily="34" charset="0"/>
              </a:rPr>
              <a:t>.(Kreisā): </a:t>
            </a:r>
            <a:r>
              <a:rPr lang="lv-LV" sz="1200" dirty="0">
                <a:latin typeface="Times New Roman" panose="02020603050405020304" pitchFamily="18" charset="0"/>
                <a:ea typeface="Calibri" panose="020F0502020204030204" pitchFamily="34" charset="0"/>
              </a:rPr>
              <a:t>Jā, tik tiešām, tas tā ir. Taču kā jau arī pasaulē ir iekārtots, ir organismi, kas veic, tā teikt, netīro darbu.</a:t>
            </a:r>
            <a:r>
              <a:rPr lang="lv-LV" sz="1200" dirty="0">
                <a:latin typeface="Calibri" panose="020F0502020204030204" pitchFamily="34" charset="0"/>
                <a:ea typeface="Calibri" panose="020F0502020204030204" pitchFamily="34" charset="0"/>
                <a:cs typeface="Calibri" panose="020F0502020204030204" pitchFamily="34" charset="0"/>
              </a:rPr>
              <a:t> </a:t>
            </a:r>
            <a:r>
              <a:rPr lang="lv-LV" sz="1200" dirty="0">
                <a:latin typeface="Times New Roman" panose="02020603050405020304" pitchFamily="18" charset="0"/>
                <a:ea typeface="Calibri" panose="020F0502020204030204" pitchFamily="34" charset="0"/>
              </a:rPr>
              <a:t>Augot mēs ar māsu, tāpēc arī izlēmām , ka pieņemsim tieši šo profesiju. Kas varētu būt labāks, kā palīdzēt </a:t>
            </a:r>
            <a:r>
              <a:rPr lang="lv-LV" sz="1200" dirty="0" err="1">
                <a:latin typeface="Times New Roman" panose="02020603050405020304" pitchFamily="18" charset="0"/>
                <a:ea typeface="Calibri" panose="020F0502020204030204" pitchFamily="34" charset="0"/>
              </a:rPr>
              <a:t>organismas</a:t>
            </a:r>
            <a:r>
              <a:rPr lang="lv-LV" sz="1200" dirty="0">
                <a:latin typeface="Times New Roman" panose="02020603050405020304" pitchFamily="18" charset="0"/>
                <a:ea typeface="Calibri" panose="020F0502020204030204" pitchFamily="34" charset="0"/>
              </a:rPr>
              <a:t> tik vaļā no viņam nevēlajām vielām! Abas esam kā pupiņu formas apkopējas.</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a:latin typeface="Times New Roman" panose="02020603050405020304" pitchFamily="18" charset="0"/>
                <a:ea typeface="Calibri" panose="020F0502020204030204" pitchFamily="34" charset="0"/>
              </a:rPr>
              <a:t>3. Jaut.: </a:t>
            </a:r>
            <a:r>
              <a:rPr lang="lv-LV" sz="1200" b="1" dirty="0">
                <a:latin typeface="Calibri" panose="020F0502020204030204" pitchFamily="34" charset="0"/>
                <a:ea typeface="Calibri" panose="020F0502020204030204" pitchFamily="34" charset="0"/>
                <a:cs typeface="Calibri" panose="020F0502020204030204" pitchFamily="34" charset="0"/>
              </a:rPr>
              <a:t>Ja jau Jūs tik ļoti aizrauj šis darbs, varbūt variet pastāstīt, kā Jūs to paveiciet un kāda ir Jūsu ikdiena?</a:t>
            </a:r>
            <a:endParaRPr lang="lv-LV" sz="1200" dirty="0">
              <a:latin typeface="Arial" panose="020B0604020202020204" pitchFamily="34" charset="0"/>
              <a:ea typeface="Arial" panose="020B0604020202020204" pitchFamily="34" charset="0"/>
            </a:endParaRPr>
          </a:p>
          <a:p>
            <a:pPr marL="0" indent="0" algn="just">
              <a:lnSpc>
                <a:spcPct val="120000"/>
              </a:lnSpc>
              <a:spcBef>
                <a:spcPts val="0"/>
              </a:spcBef>
              <a:buNone/>
            </a:pPr>
            <a:r>
              <a:rPr lang="lv-LV" sz="1200" b="1" dirty="0" err="1">
                <a:latin typeface="Times New Roman" panose="02020603050405020304" pitchFamily="18" charset="0"/>
                <a:ea typeface="Calibri" panose="020F0502020204030204" pitchFamily="34" charset="0"/>
              </a:rPr>
              <a:t>Atb</a:t>
            </a:r>
            <a:r>
              <a:rPr lang="lv-LV" sz="1200" b="1" dirty="0">
                <a:latin typeface="Times New Roman" panose="02020603050405020304" pitchFamily="18" charset="0"/>
                <a:ea typeface="Calibri" panose="020F0502020204030204" pitchFamily="34" charset="0"/>
              </a:rPr>
              <a:t>.(Labā): </a:t>
            </a:r>
            <a:r>
              <a:rPr lang="lv-LV" sz="1200" dirty="0">
                <a:latin typeface="Times New Roman" panose="02020603050405020304" pitchFamily="18" charset="0"/>
                <a:ea typeface="Calibri" panose="020F0502020204030204" pitchFamily="34" charset="0"/>
              </a:rPr>
              <a:t>Protams! Tādēļ jau mēs arī piekritām uz šo sarunu. Mūsu ikdienu noteikti nevarētu sadalīt, rītā un vakarā, jo mēs nekad nebeidzam strādāt. Tāpēc stāstīšu par parastu urīna veidošanās procesu. Kā jau iepriekš minēju mūsu draudzene </a:t>
            </a:r>
            <a:r>
              <a:rPr lang="lv-LV" sz="1200" u="sng" dirty="0">
                <a:latin typeface="Times New Roman" panose="02020603050405020304" pitchFamily="18" charset="0"/>
                <a:ea typeface="Calibri" panose="020F0502020204030204" pitchFamily="34" charset="0"/>
              </a:rPr>
              <a:t>nieru artērija</a:t>
            </a:r>
            <a:r>
              <a:rPr lang="lv-LV" sz="1200" dirty="0">
                <a:latin typeface="Times New Roman" panose="02020603050405020304" pitchFamily="18" charset="0"/>
                <a:ea typeface="Calibri" panose="020F0502020204030204" pitchFamily="34" charset="0"/>
              </a:rPr>
              <a:t>, kurā plūst arteriālās asinis, kas ir pilnas ar skābekli, pienes mums </a:t>
            </a:r>
            <a:r>
              <a:rPr lang="lv-LV" sz="1200" u="sng" dirty="0">
                <a:latin typeface="Times New Roman" panose="02020603050405020304" pitchFamily="18" charset="0"/>
                <a:ea typeface="Calibri" panose="020F0502020204030204" pitchFamily="34" charset="0"/>
              </a:rPr>
              <a:t>urīnvielu</a:t>
            </a:r>
            <a:r>
              <a:rPr lang="lv-LV" sz="1200" dirty="0">
                <a:latin typeface="Times New Roman" panose="02020603050405020304" pitchFamily="18" charset="0"/>
                <a:ea typeface="Calibri" panose="020F0502020204030204" pitchFamily="34" charset="0"/>
              </a:rPr>
              <a:t>, tas ir, slāpekli saturošu olbaltumvielu degradācijas produktu, un citu </a:t>
            </a:r>
            <a:r>
              <a:rPr lang="lv-LV" sz="1200" u="sng" dirty="0">
                <a:latin typeface="Times New Roman" panose="02020603050405020304" pitchFamily="18" charset="0"/>
                <a:ea typeface="Calibri" panose="020F0502020204030204" pitchFamily="34" charset="0"/>
              </a:rPr>
              <a:t>vielmaiņu galaproduktus</a:t>
            </a:r>
            <a:r>
              <a:rPr lang="lv-LV" sz="1200" dirty="0">
                <a:latin typeface="Times New Roman" panose="02020603050405020304" pitchFamily="18" charset="0"/>
                <a:ea typeface="Calibri" panose="020F0502020204030204" pitchFamily="34" charset="0"/>
              </a:rPr>
              <a:t>, piemēram, dažādas toksiskas vielas, lieko ūdeni, sāļus un medikamentus. Tad šīs visas vielas nonāk mūsos un notiek f</a:t>
            </a:r>
            <a:r>
              <a:rPr lang="lv-LV" sz="1200" u="sng" dirty="0">
                <a:latin typeface="Times New Roman" panose="02020603050405020304" pitchFamily="18" charset="0"/>
                <a:ea typeface="Calibri" panose="020F0502020204030204" pitchFamily="34" charset="0"/>
              </a:rPr>
              <a:t>iltrācija</a:t>
            </a:r>
            <a:r>
              <a:rPr lang="lv-LV" sz="1200" dirty="0">
                <a:latin typeface="Times New Roman" panose="02020603050405020304" pitchFamily="18" charset="0"/>
                <a:ea typeface="Calibri" panose="020F0502020204030204" pitchFamily="34" charset="0"/>
              </a:rPr>
              <a:t>, tas nozīmē, ka asinis plūst caur </a:t>
            </a:r>
            <a:r>
              <a:rPr lang="lv-LV" sz="1200" dirty="0" err="1">
                <a:latin typeface="Times New Roman" panose="02020603050405020304" pitchFamily="18" charset="0"/>
                <a:ea typeface="Calibri" panose="020F0502020204030204" pitchFamily="34" charset="0"/>
              </a:rPr>
              <a:t>arteriolu</a:t>
            </a:r>
            <a:r>
              <a:rPr lang="lv-LV" sz="1200" dirty="0">
                <a:latin typeface="Times New Roman" panose="02020603050405020304" pitchFamily="18" charset="0"/>
                <a:ea typeface="Calibri" panose="020F0502020204030204" pitchFamily="34" charset="0"/>
              </a:rPr>
              <a:t> uz kapilāriem, kur starp </a:t>
            </a:r>
            <a:r>
              <a:rPr lang="lv-LV" sz="1200" dirty="0" err="1">
                <a:latin typeface="Times New Roman" panose="02020603050405020304" pitchFamily="18" charset="0"/>
                <a:ea typeface="Calibri" panose="020F0502020204030204" pitchFamily="34" charset="0"/>
              </a:rPr>
              <a:t>nefrona</a:t>
            </a:r>
            <a:r>
              <a:rPr lang="lv-LV" sz="1200" dirty="0">
                <a:latin typeface="Times New Roman" panose="02020603050405020304" pitchFamily="18" charset="0"/>
                <a:ea typeface="Calibri" panose="020F0502020204030204" pitchFamily="34" charset="0"/>
              </a:rPr>
              <a:t> kanāliņiem notiek vielu apmaiņa. Rezultātā daļa asins plazmas izfiltrējas </a:t>
            </a:r>
            <a:r>
              <a:rPr lang="lv-LV" sz="1200" dirty="0" err="1">
                <a:latin typeface="Times New Roman" panose="02020603050405020304" pitchFamily="18" charset="0"/>
                <a:ea typeface="Calibri" panose="020F0502020204030204" pitchFamily="34" charset="0"/>
              </a:rPr>
              <a:t>nefrona</a:t>
            </a:r>
            <a:r>
              <a:rPr lang="lv-LV" sz="1200" dirty="0">
                <a:latin typeface="Times New Roman" panose="02020603050405020304" pitchFamily="18" charset="0"/>
                <a:ea typeface="Calibri" panose="020F0502020204030204" pitchFamily="34" charset="0"/>
              </a:rPr>
              <a:t> kapsulā un rodas </a:t>
            </a:r>
            <a:r>
              <a:rPr lang="lv-LV" sz="1200" dirty="0" err="1">
                <a:latin typeface="Times New Roman" panose="02020603050405020304" pitchFamily="18" charset="0"/>
                <a:ea typeface="Calibri" panose="020F0502020204030204" pitchFamily="34" charset="0"/>
              </a:rPr>
              <a:t>pirmurīns</a:t>
            </a:r>
            <a:r>
              <a:rPr lang="lv-LV" sz="1200" dirty="0" smtClean="0">
                <a:latin typeface="Times New Roman" panose="02020603050405020304" pitchFamily="18" charset="0"/>
                <a:ea typeface="Calibri" panose="020F0502020204030204" pitchFamily="34" charset="0"/>
              </a:rPr>
              <a:t>.</a:t>
            </a:r>
            <a:endParaRPr lang="lv-LV" sz="1200" dirty="0">
              <a:latin typeface="Arial" panose="020B0604020202020204" pitchFamily="34" charset="0"/>
              <a:ea typeface="Arial" panose="020B0604020202020204" pitchFamily="34" charset="0"/>
            </a:endParaRPr>
          </a:p>
        </p:txBody>
      </p:sp>
      <p:sp>
        <p:nvSpPr>
          <p:cNvPr id="4" name="Taisnstūris 3"/>
          <p:cNvSpPr/>
          <p:nvPr/>
        </p:nvSpPr>
        <p:spPr>
          <a:xfrm>
            <a:off x="168443" y="1568908"/>
            <a:ext cx="4571999" cy="499931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lv-LV" sz="2800" dirty="0" smtClean="0">
                <a:solidFill>
                  <a:prstClr val="black"/>
                </a:solidFill>
                <a:latin typeface="Times New Roman" panose="02020603050405020304" pitchFamily="18" charset="0"/>
                <a:cs typeface="Times New Roman" panose="02020603050405020304" pitchFamily="18" charset="0"/>
              </a:rPr>
              <a:t>Ir intervijas nolūks, nobeigums – 2p </a:t>
            </a:r>
            <a:endParaRPr lang="lv-LV" sz="28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lv-LV" sz="2800" dirty="0" smtClean="0">
                <a:solidFill>
                  <a:prstClr val="black"/>
                </a:solidFill>
                <a:latin typeface="Times New Roman" panose="02020603050405020304" pitchFamily="18" charset="0"/>
                <a:cs typeface="Times New Roman" panose="02020603050405020304" pitchFamily="18" charset="0"/>
              </a:rPr>
              <a:t>Uzdoti 10 pamatoti jautājumi – 10 p</a:t>
            </a:r>
            <a:endParaRPr lang="lv-LV" sz="28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lv-LV" sz="2800" dirty="0" smtClean="0">
                <a:solidFill>
                  <a:prstClr val="black"/>
                </a:solidFill>
                <a:latin typeface="Times New Roman" panose="02020603050405020304" pitchFamily="18" charset="0"/>
                <a:cs typeface="Times New Roman" panose="02020603050405020304" pitchFamily="18" charset="0"/>
              </a:rPr>
              <a:t>Uzrakstītas 10 pamatotas atbildes – 10 p.</a:t>
            </a:r>
            <a:endParaRPr lang="lv-LV" sz="28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lv-LV" sz="2800" dirty="0" smtClean="0">
                <a:solidFill>
                  <a:prstClr val="black"/>
                </a:solidFill>
                <a:latin typeface="Times New Roman" panose="02020603050405020304" pitchFamily="18" charset="0"/>
                <a:cs typeface="Times New Roman" panose="02020603050405020304" pitchFamily="18" charset="0"/>
              </a:rPr>
              <a:t>Ievērota lietišķā darba struktūra – 2 p</a:t>
            </a:r>
            <a:endParaRPr lang="lv-LV" sz="28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lv-LV" sz="2800" dirty="0" smtClean="0">
                <a:solidFill>
                  <a:prstClr val="black"/>
                </a:solidFill>
                <a:latin typeface="Times New Roman" panose="02020603050405020304" pitchFamily="18" charset="0"/>
                <a:cs typeface="Times New Roman" panose="02020603050405020304" pitchFamily="18" charset="0"/>
              </a:rPr>
              <a:t>Darbā parādītas radošas izdejas – 1 p.</a:t>
            </a:r>
          </a:p>
          <a:p>
            <a:pPr marL="228600" lvl="0" indent="-228600">
              <a:lnSpc>
                <a:spcPct val="90000"/>
              </a:lnSpc>
              <a:spcBef>
                <a:spcPts val="1000"/>
              </a:spcBef>
              <a:buFont typeface="Arial" panose="020B0604020202020204" pitchFamily="34" charset="0"/>
              <a:buChar char="•"/>
            </a:pPr>
            <a:r>
              <a:rPr lang="lv-LV" sz="2800" b="1" dirty="0" smtClean="0">
                <a:solidFill>
                  <a:prstClr val="black"/>
                </a:solidFill>
                <a:latin typeface="Times New Roman" panose="02020603050405020304" pitchFamily="18" charset="0"/>
                <a:cs typeface="Times New Roman" panose="02020603050405020304" pitchFamily="18" charset="0"/>
              </a:rPr>
              <a:t>Kopā: 25 punkti</a:t>
            </a:r>
            <a:endParaRPr lang="lv-LV"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7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6725" y="123033"/>
            <a:ext cx="4364865" cy="1325563"/>
          </a:xfrm>
        </p:spPr>
        <p:txBody>
          <a:bodyPr/>
          <a:lstStyle/>
          <a:p>
            <a:pPr algn="ctr"/>
            <a:r>
              <a:rPr lang="lv-LV" sz="3600" b="1" dirty="0">
                <a:solidFill>
                  <a:prstClr val="black"/>
                </a:solidFill>
                <a:latin typeface="Times New Roman" panose="02020603050405020304" pitchFamily="18" charset="0"/>
                <a:cs typeface="Times New Roman" panose="02020603050405020304" pitchFamily="18" charset="0"/>
              </a:rPr>
              <a:t>Radošie rakstu darbi</a:t>
            </a:r>
            <a:br>
              <a:rPr lang="lv-LV" sz="3600" b="1" dirty="0">
                <a:solidFill>
                  <a:prstClr val="black"/>
                </a:solidFill>
                <a:latin typeface="Times New Roman" panose="02020603050405020304" pitchFamily="18" charset="0"/>
                <a:cs typeface="Times New Roman" panose="02020603050405020304" pitchFamily="18" charset="0"/>
              </a:rPr>
            </a:br>
            <a:r>
              <a:rPr lang="lv-LV" sz="3600" b="1" dirty="0" smtClean="0">
                <a:solidFill>
                  <a:prstClr val="black"/>
                </a:solidFill>
                <a:latin typeface="Times New Roman" panose="02020603050405020304" pitchFamily="18" charset="0"/>
                <a:cs typeface="Times New Roman" panose="02020603050405020304" pitchFamily="18" charset="0"/>
              </a:rPr>
              <a:t>Paskaidrojumi</a:t>
            </a:r>
            <a:endParaRPr lang="lv-LV"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2918815345"/>
              </p:ext>
            </p:extLst>
          </p:nvPr>
        </p:nvGraphicFramePr>
        <p:xfrm>
          <a:off x="5257800" y="442915"/>
          <a:ext cx="6515100" cy="6032874"/>
        </p:xfrm>
        <a:graphic>
          <a:graphicData uri="http://schemas.openxmlformats.org/drawingml/2006/table">
            <a:tbl>
              <a:tblPr firstRow="1" firstCol="1" lastRow="1" lastCol="1" bandRow="1" bandCol="1"/>
              <a:tblGrid>
                <a:gridCol w="3943350"/>
                <a:gridCol w="1285875"/>
                <a:gridCol w="1285875"/>
              </a:tblGrid>
              <a:tr h="308309">
                <a:tc rowSpan="2">
                  <a:txBody>
                    <a:bodyPr/>
                    <a:lstStyle/>
                    <a:p>
                      <a:pPr algn="ctr">
                        <a:lnSpc>
                          <a:spcPct val="107000"/>
                        </a:lnSpc>
                        <a:spcAft>
                          <a:spcPts val="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Kritēriji</a:t>
                      </a: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Punkti</a:t>
                      </a: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r>
              <a:tr h="308309">
                <a:tc vMerge="1">
                  <a:txBody>
                    <a:bodyPr/>
                    <a:lstStyle/>
                    <a:p>
                      <a:endParaRPr lang="lv-LV"/>
                    </a:p>
                  </a:txBody>
                  <a:tcPr/>
                </a:tc>
                <a:tc>
                  <a:txBody>
                    <a:bodyPr/>
                    <a:lstStyle/>
                    <a:p>
                      <a:pPr algn="ctr">
                        <a:lnSpc>
                          <a:spcPct val="107000"/>
                        </a:lnSpc>
                        <a:spcAft>
                          <a:spcPts val="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Iegūstamie</a:t>
                      </a: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200" b="1">
                          <a:effectLst/>
                          <a:latin typeface="Times New Roman" panose="02020603050405020304" pitchFamily="18" charset="0"/>
                          <a:ea typeface="Times New Roman" panose="02020603050405020304" pitchFamily="18" charset="0"/>
                        </a:rPr>
                        <a:t>Iegūtie</a:t>
                      </a:r>
                      <a:endParaRPr lang="lv-LV"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927">
                <a:tc>
                  <a:txBody>
                    <a:bodyPr/>
                    <a:lstStyle/>
                    <a:p>
                      <a:pPr>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1. </a:t>
                      </a:r>
                      <a:r>
                        <a:rPr lang="lv-LV" sz="1800" b="1">
                          <a:effectLst/>
                          <a:latin typeface="Times New Roman" panose="02020603050405020304" pitchFamily="18" charset="0"/>
                          <a:ea typeface="Times New Roman" panose="02020603050405020304" pitchFamily="18" charset="0"/>
                          <a:cs typeface="Times New Roman" panose="02020603050405020304" pitchFamily="18" charset="0"/>
                        </a:rPr>
                        <a:t>Zinātniskums</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 informācija rakstīta (ar roku vai datoru), izmantojot bioloģiski pareizus un pamatotus faktus.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0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1546">
                <a:tc>
                  <a:txBody>
                    <a:bodyPr/>
                    <a:lstStyle/>
                    <a:p>
                      <a:pP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2. Ietvertās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informācijas pilnvērtīgums</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 10 jēdzieni, kas izskaidroti tekstā:</a:t>
                      </a:r>
                    </a:p>
                    <a:p>
                      <a:pPr marL="457200">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2.1. Uzrakstīts POSMKĀJA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sugas</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nosaukums, </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nosauktas un pamatotas tā</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 3 raksturīgās pazīmes</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0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19">
                <a:tc>
                  <a:txBody>
                    <a:bodyPr/>
                    <a:lstStyle/>
                    <a:p>
                      <a:pPr marL="457200">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2.2. Uzrakstīti un tekstā izskaidroti </a:t>
                      </a:r>
                      <a:r>
                        <a:rPr lang="lv-LV" sz="1800" b="1">
                          <a:effectLst/>
                          <a:latin typeface="Times New Roman" panose="02020603050405020304" pitchFamily="18" charset="0"/>
                          <a:ea typeface="Times New Roman" panose="02020603050405020304" pitchFamily="18" charset="0"/>
                          <a:cs typeface="Times New Roman" panose="02020603050405020304" pitchFamily="18" charset="0"/>
                        </a:rPr>
                        <a:t>4 jēdzieni,</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1">
                          <a:effectLst/>
                          <a:latin typeface="Times New Roman" panose="02020603050405020304" pitchFamily="18" charset="0"/>
                          <a:ea typeface="Times New Roman" panose="02020603050405020304" pitchFamily="18" charset="0"/>
                          <a:cs typeface="Times New Roman" panose="02020603050405020304" pitchFamily="18" charset="0"/>
                        </a:rPr>
                        <a:t>saistīti ar vairošanos</a:t>
                      </a:r>
                      <a:endParaRPr lang="lv-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0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312">
                <a:tc>
                  <a:txBody>
                    <a:bodyPr/>
                    <a:lstStyle/>
                    <a:p>
                      <a:pPr marL="457200">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2.3. Pamatotas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3 dotā posmkāja</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nozīmes</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dabā un cilvēka dzīvē.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lv-LV"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lv-LV"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0 </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3</a:t>
                      </a:r>
                    </a:p>
                    <a:p>
                      <a:pPr algn="ctr">
                        <a:lnSpc>
                          <a:spcPct val="107000"/>
                        </a:lnSpc>
                        <a:spcAft>
                          <a:spcPts val="0"/>
                        </a:spcAft>
                      </a:pPr>
                      <a:endParaRPr lang="lv-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09">
                <a:tc>
                  <a:txBody>
                    <a:bodyPr/>
                    <a:lstStyle/>
                    <a:p>
                      <a:pPr marL="457200">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2.4. </a:t>
                      </a: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Izcelti</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10 skaidrotie jēdzieni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0 - 2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19">
                <a:tc>
                  <a:txBody>
                    <a:bodyPr/>
                    <a:lstStyle/>
                    <a:p>
                      <a:pPr>
                        <a:lnSpc>
                          <a:spcPct val="107000"/>
                        </a:lnSpc>
                        <a:spcAft>
                          <a:spcPts val="0"/>
                        </a:spcAft>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3.</a:t>
                      </a:r>
                      <a:r>
                        <a:rPr lang="lv-LV" sz="1800" b="1">
                          <a:effectLst/>
                          <a:latin typeface="Times New Roman" panose="02020603050405020304" pitchFamily="18" charset="0"/>
                          <a:ea typeface="Times New Roman" panose="02020603050405020304" pitchFamily="18" charset="0"/>
                          <a:cs typeface="Times New Roman" panose="02020603050405020304" pitchFamily="18" charset="0"/>
                        </a:rPr>
                        <a:t> Paskaidrojuma noformējums </a:t>
                      </a: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atbilstoši latviešu valodas prasībām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0 - 2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09">
                <a:tc>
                  <a:txBody>
                    <a:bodyPr/>
                    <a:lstStyle/>
                    <a:p>
                      <a:pPr algn="r">
                        <a:lnSpc>
                          <a:spcPct val="107000"/>
                        </a:lnSpc>
                        <a:spcAft>
                          <a:spcPts val="0"/>
                        </a:spcAft>
                      </a:pPr>
                      <a:r>
                        <a:rPr lang="lv-LV" sz="1800" b="1">
                          <a:effectLst/>
                          <a:latin typeface="Times New Roman" panose="02020603050405020304" pitchFamily="18" charset="0"/>
                          <a:ea typeface="Times New Roman" panose="02020603050405020304" pitchFamily="18" charset="0"/>
                          <a:cs typeface="Times New Roman" panose="02020603050405020304" pitchFamily="18" charset="0"/>
                        </a:rPr>
                        <a:t>Kopā</a:t>
                      </a:r>
                      <a:endParaRPr lang="lv-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aisnstūris 4"/>
          <p:cNvSpPr/>
          <p:nvPr/>
        </p:nvSpPr>
        <p:spPr>
          <a:xfrm>
            <a:off x="466724" y="1628775"/>
            <a:ext cx="4519614" cy="4871702"/>
          </a:xfrm>
          <a:prstGeom prst="rect">
            <a:avLst/>
          </a:prstGeom>
        </p:spPr>
        <p:txBody>
          <a:bodyPr wrap="square">
            <a:spAutoFit/>
          </a:bodyPr>
          <a:lstStyle/>
          <a:p>
            <a:pPr algn="just">
              <a:spcAft>
                <a:spcPts val="0"/>
              </a:spcAft>
            </a:pPr>
            <a:r>
              <a:rPr lang="lv-LV" sz="2000" dirty="0">
                <a:latin typeface="Times New Roman" panose="02020603050405020304" pitchFamily="18" charset="0"/>
                <a:ea typeface="Times New Roman" panose="02020603050405020304" pitchFamily="18" charset="0"/>
                <a:cs typeface="MyriadPro-Regular"/>
              </a:rPr>
              <a:t>UZRAKSTIET </a:t>
            </a:r>
            <a:r>
              <a:rPr lang="lv-LV" sz="2000" b="1" dirty="0">
                <a:latin typeface="Times New Roman" panose="02020603050405020304" pitchFamily="18" charset="0"/>
                <a:ea typeface="Times New Roman" panose="02020603050405020304" pitchFamily="18" charset="0"/>
                <a:cs typeface="MyriadPro-Regular"/>
              </a:rPr>
              <a:t>PASKAIDROJUMU</a:t>
            </a:r>
            <a:r>
              <a:rPr lang="lv-LV" sz="2000" dirty="0">
                <a:latin typeface="Times New Roman" panose="02020603050405020304" pitchFamily="18" charset="0"/>
                <a:ea typeface="Times New Roman" panose="02020603050405020304" pitchFamily="18" charset="0"/>
                <a:cs typeface="MyriadPro-Regular"/>
              </a:rPr>
              <a:t> </a:t>
            </a:r>
            <a:r>
              <a:rPr lang="lv-LV" sz="2000" dirty="0" smtClean="0">
                <a:latin typeface="Times New Roman" panose="02020603050405020304" pitchFamily="18" charset="0"/>
                <a:ea typeface="Times New Roman" panose="02020603050405020304" pitchFamily="18" charset="0"/>
                <a:cs typeface="MyriadPro-Regular"/>
              </a:rPr>
              <a:t>CILVĒKAM</a:t>
            </a:r>
            <a:r>
              <a:rPr lang="lv-LV" sz="2000" dirty="0">
                <a:latin typeface="Times New Roman" panose="02020603050405020304" pitchFamily="18" charset="0"/>
                <a:ea typeface="Times New Roman" panose="02020603050405020304" pitchFamily="18" charset="0"/>
                <a:cs typeface="MyriadPro-Regular"/>
              </a:rPr>
              <a:t> NO JŪSU </a:t>
            </a:r>
            <a:r>
              <a:rPr lang="lv-LV" sz="2000" dirty="0" smtClean="0">
                <a:latin typeface="Times New Roman" panose="02020603050405020304" pitchFamily="18" charset="0"/>
                <a:ea typeface="Times New Roman" panose="02020603050405020304" pitchFamily="18" charset="0"/>
                <a:cs typeface="MyriadPro-Regular"/>
              </a:rPr>
              <a:t>POSMKĀJA, </a:t>
            </a:r>
            <a:r>
              <a:rPr lang="lv-LV" sz="2000" b="1" cap="all" dirty="0">
                <a:latin typeface="Times New Roman" panose="02020603050405020304" pitchFamily="18" charset="0"/>
                <a:ea typeface="Times New Roman" panose="02020603050405020304" pitchFamily="18" charset="0"/>
                <a:cs typeface="MyriadPro-Regular"/>
              </a:rPr>
              <a:t>kāpēc posmkāji nav sastopami Latvijā ziemas </a:t>
            </a:r>
            <a:r>
              <a:rPr lang="lv-LV" sz="2000" b="1" cap="all" dirty="0" smtClean="0">
                <a:latin typeface="Times New Roman" panose="02020603050405020304" pitchFamily="18" charset="0"/>
                <a:ea typeface="Times New Roman" panose="02020603050405020304" pitchFamily="18" charset="0"/>
                <a:cs typeface="MyriadPro-Regular"/>
              </a:rPr>
              <a:t>periodā.</a:t>
            </a:r>
          </a:p>
          <a:p>
            <a:pPr algn="just">
              <a:spcAft>
                <a:spcPts val="0"/>
              </a:spcAft>
            </a:pPr>
            <a:endParaRPr lang="lv-LV" sz="2000" b="1" cap="all" dirty="0" smtClean="0">
              <a:latin typeface="Times New Roman" panose="02020603050405020304" pitchFamily="18" charset="0"/>
              <a:ea typeface="Times New Roman" panose="02020603050405020304" pitchFamily="18" charset="0"/>
              <a:cs typeface="MyriadPro-Regular"/>
            </a:endParaRPr>
          </a:p>
          <a:p>
            <a:pPr algn="just">
              <a:spcAft>
                <a:spcPts val="0"/>
              </a:spcAft>
            </a:pPr>
            <a:r>
              <a:rPr lang="lv-LV" sz="2000" b="1" dirty="0" smtClean="0">
                <a:latin typeface="Times New Roman" panose="02020603050405020304" pitchFamily="18" charset="0"/>
                <a:ea typeface="Times New Roman" panose="02020603050405020304" pitchFamily="18" charset="0"/>
                <a:cs typeface="MyriadPro-Regular"/>
              </a:rPr>
              <a:t>(</a:t>
            </a:r>
            <a:r>
              <a:rPr lang="lv-LV" sz="2000" b="1" i="1" dirty="0" smtClean="0">
                <a:latin typeface="Times New Roman" panose="02020603050405020304" pitchFamily="18" charset="0"/>
                <a:ea typeface="Times New Roman" panose="02020603050405020304" pitchFamily="18" charset="0"/>
                <a:cs typeface="MyriadPro-Regular"/>
              </a:rPr>
              <a:t>jāraksta </a:t>
            </a:r>
            <a:r>
              <a:rPr lang="lv-LV" sz="2000" b="1" i="1" dirty="0">
                <a:latin typeface="Times New Roman" panose="02020603050405020304" pitchFamily="18" charset="0"/>
                <a:ea typeface="Times New Roman" panose="02020603050405020304" pitchFamily="18" charset="0"/>
                <a:cs typeface="MyriadPro-Regular"/>
              </a:rPr>
              <a:t>par posmkāji, kurš lejā redzamajā sarakstā atbilst jūsu kārtas numuram klases žurnālā)</a:t>
            </a:r>
            <a:r>
              <a:rPr lang="lv-LV" sz="2000" dirty="0">
                <a:latin typeface="Times New Roman" panose="02020603050405020304" pitchFamily="18" charset="0"/>
                <a:ea typeface="Times New Roman" panose="02020603050405020304" pitchFamily="18" charset="0"/>
                <a:cs typeface="MyriadPro-Regular"/>
              </a:rPr>
              <a:t>. </a:t>
            </a:r>
            <a:endParaRPr lang="lv-LV" sz="2000" dirty="0" smtClean="0">
              <a:latin typeface="Times New Roman" panose="02020603050405020304" pitchFamily="18" charset="0"/>
              <a:ea typeface="Times New Roman" panose="02020603050405020304" pitchFamily="18" charset="0"/>
              <a:cs typeface="MyriadPro-Regular"/>
            </a:endParaRPr>
          </a:p>
          <a:p>
            <a:pPr algn="just">
              <a:spcAft>
                <a:spcPts val="0"/>
              </a:spcAft>
            </a:pPr>
            <a:endParaRPr lang="lv-LV" sz="2000" dirty="0">
              <a:latin typeface="Times New Roman" panose="02020603050405020304" pitchFamily="18" charset="0"/>
              <a:ea typeface="Times New Roman" panose="02020603050405020304" pitchFamily="18" charset="0"/>
              <a:cs typeface="MyriadPro-Regular"/>
            </a:endParaRPr>
          </a:p>
          <a:p>
            <a:pPr algn="just">
              <a:spcAft>
                <a:spcPts val="0"/>
              </a:spcAft>
            </a:pPr>
            <a:r>
              <a:rPr lang="lv-LV" sz="2000" dirty="0" smtClean="0">
                <a:latin typeface="Times New Roman" panose="02020603050405020304" pitchFamily="18" charset="0"/>
                <a:ea typeface="Times New Roman" panose="02020603050405020304" pitchFamily="18" charset="0"/>
                <a:cs typeface="MyriadPro-Regular"/>
              </a:rPr>
              <a:t>JĀIEVĒRO </a:t>
            </a:r>
            <a:r>
              <a:rPr lang="lv-LV" sz="2000" dirty="0">
                <a:latin typeface="Times New Roman" panose="02020603050405020304" pitchFamily="18" charset="0"/>
                <a:ea typeface="Times New Roman" panose="02020603050405020304" pitchFamily="18" charset="0"/>
                <a:cs typeface="MyriadPro-Regular"/>
              </a:rPr>
              <a:t>PAKAIDROJUMA RAKSTĪŠANAS PAMATPRINCIPUS </a:t>
            </a:r>
            <a:r>
              <a:rPr lang="lv-LV" sz="2000" cap="all" dirty="0">
                <a:latin typeface="Times New Roman" panose="02020603050405020304" pitchFamily="18" charset="0"/>
                <a:ea typeface="Times New Roman" panose="02020603050405020304" pitchFamily="18" charset="0"/>
                <a:cs typeface="MyriadPro-Regular"/>
              </a:rPr>
              <a:t>un JĀATKLĀJ bioloģijas zināšanas par ATTIECĪGO POSMKĀJI!</a:t>
            </a:r>
            <a:endParaRPr lang="lv-LV"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2657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22668" y="300731"/>
            <a:ext cx="10515600" cy="1325563"/>
          </a:xfrm>
        </p:spPr>
        <p:txBody>
          <a:bodyPr/>
          <a:lstStyle/>
          <a:p>
            <a:r>
              <a:rPr lang="lv-LV" b="1" dirty="0" smtClean="0">
                <a:latin typeface="Times New Roman" panose="02020603050405020304" pitchFamily="18" charset="0"/>
                <a:cs typeface="Times New Roman" panose="02020603050405020304" pitchFamily="18" charset="0"/>
              </a:rPr>
              <a:t>2) </a:t>
            </a:r>
            <a:r>
              <a:rPr lang="lv-LV" b="1" dirty="0" err="1" smtClean="0">
                <a:latin typeface="Times New Roman" panose="02020603050405020304" pitchFamily="18" charset="0"/>
                <a:cs typeface="Times New Roman" panose="02020603050405020304" pitchFamily="18" charset="0"/>
              </a:rPr>
              <a:t>Kopdokumentu</a:t>
            </a:r>
            <a:r>
              <a:rPr lang="lv-LV" b="1" dirty="0" smtClean="0">
                <a:latin typeface="Times New Roman" panose="02020603050405020304" pitchFamily="18" charset="0"/>
                <a:cs typeface="Times New Roman" panose="02020603050405020304" pitchFamily="18" charset="0"/>
              </a:rPr>
              <a:t> izmantošana</a:t>
            </a:r>
            <a:endParaRPr lang="lv-LV" b="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838200" y="1510383"/>
            <a:ext cx="10515600" cy="1574398"/>
          </a:xfrm>
        </p:spPr>
        <p:txBody>
          <a:bodyPr/>
          <a:lstStyle/>
          <a:p>
            <a:r>
              <a:rPr lang="lv-LV" b="1" dirty="0" smtClean="0">
                <a:latin typeface="Times New Roman" panose="02020603050405020304" pitchFamily="18" charset="0"/>
                <a:cs typeface="Times New Roman" panose="02020603050405020304" pitchFamily="18" charset="0"/>
              </a:rPr>
              <a:t>Mācoties par noteiktu organismu grupu, kad katrs skolēns sīkāk izpēta savu dzīvnieku.</a:t>
            </a:r>
            <a:r>
              <a:rPr lang="lv-LV" b="1" dirty="0">
                <a:latin typeface="Times New Roman" panose="02020603050405020304" pitchFamily="18" charset="0"/>
                <a:cs typeface="Times New Roman" panose="02020603050405020304" pitchFamily="18" charset="0"/>
              </a:rPr>
              <a:t> </a:t>
            </a:r>
            <a:endParaRPr lang="lv-LV" b="1" dirty="0" smtClean="0">
              <a:latin typeface="Times New Roman" panose="02020603050405020304" pitchFamily="18" charset="0"/>
              <a:cs typeface="Times New Roman" panose="02020603050405020304" pitchFamily="18" charset="0"/>
            </a:endParaRPr>
          </a:p>
          <a:p>
            <a:r>
              <a:rPr lang="lv-LV" b="1" dirty="0" smtClean="0">
                <a:latin typeface="Times New Roman" panose="02020603050405020304" pitchFamily="18" charset="0"/>
                <a:cs typeface="Times New Roman" panose="02020603050405020304" pitchFamily="18" charset="0"/>
              </a:rPr>
              <a:t>Veidojot </a:t>
            </a:r>
            <a:r>
              <a:rPr lang="lv-LV" b="1" dirty="0">
                <a:latin typeface="Times New Roman" panose="02020603050405020304" pitchFamily="18" charset="0"/>
                <a:cs typeface="Times New Roman" panose="02020603050405020304" pitchFamily="18" charset="0"/>
              </a:rPr>
              <a:t>kopsavilkumu par tēmu.</a:t>
            </a:r>
          </a:p>
          <a:p>
            <a:endParaRPr lang="lv-LV" b="1" dirty="0">
              <a:latin typeface="Times New Roman" panose="02020603050405020304" pitchFamily="18" charset="0"/>
              <a:cs typeface="Times New Roman" panose="02020603050405020304" pitchFamily="18" charset="0"/>
            </a:endParaRPr>
          </a:p>
        </p:txBody>
      </p:sp>
      <p:sp>
        <p:nvSpPr>
          <p:cNvPr id="5" name="Taisnstūris 4"/>
          <p:cNvSpPr/>
          <p:nvPr/>
        </p:nvSpPr>
        <p:spPr>
          <a:xfrm>
            <a:off x="522668" y="3382927"/>
            <a:ext cx="10200068" cy="707886"/>
          </a:xfrm>
          <a:prstGeom prst="rect">
            <a:avLst/>
          </a:prstGeom>
        </p:spPr>
        <p:txBody>
          <a:bodyPr wrap="square">
            <a:spAutoFit/>
          </a:bodyPr>
          <a:lstStyle/>
          <a:p>
            <a:pPr lvl="0"/>
            <a:r>
              <a:rPr lang="lv-LV" sz="4000" b="1" dirty="0">
                <a:solidFill>
                  <a:prstClr val="black"/>
                </a:solidFill>
                <a:latin typeface="Times New Roman" panose="02020603050405020304" pitchFamily="18" charset="0"/>
                <a:cs typeface="Times New Roman" panose="02020603050405020304" pitchFamily="18" charset="0"/>
              </a:rPr>
              <a:t>3) LearningsApps.org uzdevumu izmantošana</a:t>
            </a:r>
          </a:p>
        </p:txBody>
      </p:sp>
      <p:sp>
        <p:nvSpPr>
          <p:cNvPr id="6" name="Taisnstūris 5"/>
          <p:cNvSpPr/>
          <p:nvPr/>
        </p:nvSpPr>
        <p:spPr>
          <a:xfrm>
            <a:off x="838200" y="4388959"/>
            <a:ext cx="10060668" cy="1815882"/>
          </a:xfrm>
          <a:prstGeom prst="rect">
            <a:avLst/>
          </a:prstGeom>
        </p:spPr>
        <p:txBody>
          <a:bodyPr wrap="square">
            <a:spAutoFit/>
          </a:bodyPr>
          <a:lstStyle/>
          <a:p>
            <a:pPr marL="457200" indent="-457200">
              <a:buFont typeface="Arial" panose="020B0604020202020204" pitchFamily="34" charset="0"/>
              <a:buChar char="•"/>
            </a:pPr>
            <a:r>
              <a:rPr lang="lv-LV" sz="2800" b="1" dirty="0" smtClean="0">
                <a:latin typeface="Times New Roman" panose="02020603050405020304" pitchFamily="18" charset="0"/>
                <a:cs typeface="Times New Roman" panose="02020603050405020304" pitchFamily="18" charset="0"/>
              </a:rPr>
              <a:t>Nostiprinot tikko mācīto.</a:t>
            </a:r>
            <a:endParaRPr lang="lv-LV"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800" b="1" dirty="0" smtClean="0">
                <a:latin typeface="Times New Roman" panose="02020603050405020304" pitchFamily="18" charset="0"/>
                <a:cs typeface="Times New Roman" panose="02020603050405020304" pitchFamily="18" charset="0"/>
              </a:rPr>
              <a:t>Atkārtojot iepriekšējā stundā mācīto.</a:t>
            </a:r>
          </a:p>
          <a:p>
            <a:pPr marL="457200" indent="-457200">
              <a:buFont typeface="Arial" panose="020B0604020202020204" pitchFamily="34" charset="0"/>
              <a:buChar char="•"/>
            </a:pPr>
            <a:r>
              <a:rPr lang="lv-LV" sz="2800" b="1" dirty="0" smtClean="0">
                <a:latin typeface="Times New Roman" panose="02020603050405020304" pitchFamily="18" charset="0"/>
                <a:cs typeface="Times New Roman" panose="02020603050405020304" pitchFamily="18" charset="0"/>
              </a:rPr>
              <a:t>Pildot uzdevumu līdzīgu </a:t>
            </a:r>
            <a:r>
              <a:rPr lang="lv-LV" sz="2800" b="1" smtClean="0">
                <a:latin typeface="Times New Roman" panose="02020603050405020304" pitchFamily="18" charset="0"/>
                <a:cs typeface="Times New Roman" panose="02020603050405020304" pitchFamily="18" charset="0"/>
              </a:rPr>
              <a:t>kā skolēniem </a:t>
            </a:r>
            <a:r>
              <a:rPr lang="lv-LV" sz="2800" b="1" dirty="0" smtClean="0">
                <a:latin typeface="Times New Roman" panose="02020603050405020304" pitchFamily="18" charset="0"/>
                <a:cs typeface="Times New Roman" panose="02020603050405020304" pitchFamily="18" charset="0"/>
              </a:rPr>
              <a:t>bija mājas darbā.</a:t>
            </a:r>
          </a:p>
          <a:p>
            <a:pPr marL="457200" indent="-457200">
              <a:buFont typeface="Arial" panose="020B0604020202020204" pitchFamily="34" charset="0"/>
              <a:buChar char="•"/>
            </a:pPr>
            <a:r>
              <a:rPr lang="lv-LV" sz="2800" b="1" dirty="0" smtClean="0">
                <a:latin typeface="Times New Roman" panose="02020603050405020304" pitchFamily="18" charset="0"/>
                <a:cs typeface="Times New Roman" panose="02020603050405020304" pitchFamily="18" charset="0"/>
              </a:rPr>
              <a:t>Gatavojoties pārbaudes darbam.</a:t>
            </a:r>
            <a:endParaRPr lang="lv-LV"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188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919</Words>
  <Application>Microsoft Office PowerPoint</Application>
  <PresentationFormat>Platekrāna</PresentationFormat>
  <Paragraphs>183</Paragraphs>
  <Slides>9</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9</vt:i4>
      </vt:variant>
    </vt:vector>
  </HeadingPairs>
  <TitlesOfParts>
    <vt:vector size="15" baseType="lpstr">
      <vt:lpstr>Arial</vt:lpstr>
      <vt:lpstr>Calibri</vt:lpstr>
      <vt:lpstr>Calibri Light</vt:lpstr>
      <vt:lpstr>MyriadPro-Regular</vt:lpstr>
      <vt:lpstr>Times New Roman</vt:lpstr>
      <vt:lpstr>Office dizains</vt:lpstr>
      <vt:lpstr>Atgriezeniskās saites daudzveidība bioloģijas stundās</vt:lpstr>
      <vt:lpstr>1) Radošie darbi bioloģijā:</vt:lpstr>
      <vt:lpstr>Šūnas 3D modeļu veidošana pamatskolā:</vt:lpstr>
      <vt:lpstr>DNS 3D modeļu veidošana vidusskolā:</vt:lpstr>
      <vt:lpstr>DNS modeļu veidošana vidusskolā</vt:lpstr>
      <vt:lpstr>Radošie rakstu darbi Intervijas</vt:lpstr>
      <vt:lpstr>Intervijas kritēriji vidusskolā:</vt:lpstr>
      <vt:lpstr>Radošie rakstu darbi Paskaidrojumi</vt:lpstr>
      <vt:lpstr>2) Kopdokumentu izmantošana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Atgriezeniskās saites daudzveidība bioloģijas stundās</dc:title>
  <dc:creator>Makslas skola</dc:creator>
  <cp:lastModifiedBy>Makslas skola</cp:lastModifiedBy>
  <cp:revision>28</cp:revision>
  <dcterms:created xsi:type="dcterms:W3CDTF">2021-03-15T16:54:55Z</dcterms:created>
  <dcterms:modified xsi:type="dcterms:W3CDTF">2021-03-18T10:52:28Z</dcterms:modified>
</cp:coreProperties>
</file>